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heme/theme2.xml" ContentType="application/vnd.openxmlformats-officedocument.them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322" r:id="rId2"/>
    <p:sldId id="327" r:id="rId3"/>
    <p:sldId id="325" r:id="rId4"/>
    <p:sldId id="324" r:id="rId5"/>
    <p:sldId id="296" r:id="rId6"/>
    <p:sldId id="297" r:id="rId7"/>
    <p:sldId id="272" r:id="rId8"/>
    <p:sldId id="273" r:id="rId9"/>
    <p:sldId id="267" r:id="rId10"/>
    <p:sldId id="268" r:id="rId11"/>
    <p:sldId id="277" r:id="rId12"/>
    <p:sldId id="278" r:id="rId13"/>
    <p:sldId id="279" r:id="rId14"/>
    <p:sldId id="280" r:id="rId15"/>
    <p:sldId id="281" r:id="rId16"/>
    <p:sldId id="270" r:id="rId17"/>
    <p:sldId id="283" r:id="rId18"/>
    <p:sldId id="285" r:id="rId19"/>
    <p:sldId id="269" r:id="rId20"/>
    <p:sldId id="286" r:id="rId21"/>
    <p:sldId id="290" r:id="rId22"/>
    <p:sldId id="271" r:id="rId23"/>
    <p:sldId id="288" r:id="rId24"/>
    <p:sldId id="291" r:id="rId25"/>
    <p:sldId id="321"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2" userDrawn="1">
          <p15:clr>
            <a:srgbClr val="A4A3A4"/>
          </p15:clr>
        </p15:guide>
        <p15:guide id="2" pos="383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66" d="100"/>
          <a:sy n="66" d="100"/>
        </p:scale>
        <p:origin x="716" y="52"/>
      </p:cViewPr>
      <p:guideLst>
        <p:guide orient="horz" pos="2092"/>
        <p:guide pos="3838"/>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jpeg>
</file>

<file path=ppt/media/image10.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2024/4/14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p>
        </p:txBody>
      </p:sp>
      <p:sp>
        <p:nvSpPr>
          <p:cNvPr id="3" name="副标题 2"/>
          <p:cNvSpPr>
            <a:spLocks noGrp="1"/>
          </p:cNvSpPr>
          <p:nvPr>
            <p:ph type="subTitle" idx="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2024/4/14</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2024/4/14</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2024/4/14</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2024/4/14</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2024/4/14</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2024/4/14</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2024/4/14</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2024/4/14</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2024/4/14</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2024/4/14</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2024/4/14</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t>2024/4/14</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ags" Target="../tags/tag68.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9.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0.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3.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ags" Target="../tags/tag74.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7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8.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9.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80.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1.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2.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slideLayout" Target="../slideLayouts/slideLayout2.xml"/><Relationship Id="rId1" Type="http://schemas.openxmlformats.org/officeDocument/2006/relationships/tags" Target="../tags/tag64.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65.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7.xml"/><Relationship Id="rId1" Type="http://schemas.openxmlformats.org/officeDocument/2006/relationships/tags" Target="../tags/tag66.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84880" y="3076645"/>
            <a:ext cx="10969200" cy="705600"/>
          </a:xfrm>
        </p:spPr>
        <p:txBody>
          <a:bodyPr>
            <a:noAutofit/>
          </a:bodyPr>
          <a:lstStyle/>
          <a:p>
            <a:pPr algn="ctr"/>
            <a:r>
              <a:rPr lang="zh-CN" altLang="en-US" sz="6000"/>
              <a:t>矩阵跟踪算法</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tretch>
            <a:fillRect/>
          </a:stretch>
        </p:blipFill>
        <p:spPr>
          <a:xfrm>
            <a:off x="231140" y="668655"/>
            <a:ext cx="5346700" cy="4064000"/>
          </a:xfrm>
          <a:prstGeom prst="rect">
            <a:avLst/>
          </a:prstGeom>
        </p:spPr>
      </p:pic>
      <p:graphicFrame>
        <p:nvGraphicFramePr>
          <p:cNvPr id="6" name="表格 5"/>
          <p:cNvGraphicFramePr/>
          <p:nvPr/>
        </p:nvGraphicFramePr>
        <p:xfrm>
          <a:off x="6471920" y="1017905"/>
          <a:ext cx="4766310" cy="4321175"/>
        </p:xfrm>
        <a:graphic>
          <a:graphicData uri="http://schemas.openxmlformats.org/drawingml/2006/table">
            <a:tbl>
              <a:tblPr firstRow="1" bandRow="1">
                <a:tableStyleId>{5C22544A-7EE6-4342-B048-85BDC9FD1C3A}</a:tableStyleId>
              </a:tblPr>
              <a:tblGrid>
                <a:gridCol w="529590">
                  <a:extLst>
                    <a:ext uri="{9D8B030D-6E8A-4147-A177-3AD203B41FA5}">
                      <a16:colId xmlns:a16="http://schemas.microsoft.com/office/drawing/2014/main" val="20000"/>
                    </a:ext>
                  </a:extLst>
                </a:gridCol>
                <a:gridCol w="529590">
                  <a:extLst>
                    <a:ext uri="{9D8B030D-6E8A-4147-A177-3AD203B41FA5}">
                      <a16:colId xmlns:a16="http://schemas.microsoft.com/office/drawing/2014/main" val="20001"/>
                    </a:ext>
                  </a:extLst>
                </a:gridCol>
                <a:gridCol w="529590">
                  <a:extLst>
                    <a:ext uri="{9D8B030D-6E8A-4147-A177-3AD203B41FA5}">
                      <a16:colId xmlns:a16="http://schemas.microsoft.com/office/drawing/2014/main" val="20002"/>
                    </a:ext>
                  </a:extLst>
                </a:gridCol>
                <a:gridCol w="529590">
                  <a:extLst>
                    <a:ext uri="{9D8B030D-6E8A-4147-A177-3AD203B41FA5}">
                      <a16:colId xmlns:a16="http://schemas.microsoft.com/office/drawing/2014/main" val="20003"/>
                    </a:ext>
                  </a:extLst>
                </a:gridCol>
                <a:gridCol w="529590">
                  <a:extLst>
                    <a:ext uri="{9D8B030D-6E8A-4147-A177-3AD203B41FA5}">
                      <a16:colId xmlns:a16="http://schemas.microsoft.com/office/drawing/2014/main" val="20004"/>
                    </a:ext>
                  </a:extLst>
                </a:gridCol>
                <a:gridCol w="529590">
                  <a:extLst>
                    <a:ext uri="{9D8B030D-6E8A-4147-A177-3AD203B41FA5}">
                      <a16:colId xmlns:a16="http://schemas.microsoft.com/office/drawing/2014/main" val="20005"/>
                    </a:ext>
                  </a:extLst>
                </a:gridCol>
                <a:gridCol w="529590">
                  <a:extLst>
                    <a:ext uri="{9D8B030D-6E8A-4147-A177-3AD203B41FA5}">
                      <a16:colId xmlns:a16="http://schemas.microsoft.com/office/drawing/2014/main" val="20006"/>
                    </a:ext>
                  </a:extLst>
                </a:gridCol>
                <a:gridCol w="529590">
                  <a:extLst>
                    <a:ext uri="{9D8B030D-6E8A-4147-A177-3AD203B41FA5}">
                      <a16:colId xmlns:a16="http://schemas.microsoft.com/office/drawing/2014/main" val="20007"/>
                    </a:ext>
                  </a:extLst>
                </a:gridCol>
                <a:gridCol w="529590">
                  <a:extLst>
                    <a:ext uri="{9D8B030D-6E8A-4147-A177-3AD203B41FA5}">
                      <a16:colId xmlns:a16="http://schemas.microsoft.com/office/drawing/2014/main" val="20008"/>
                    </a:ext>
                  </a:extLst>
                </a:gridCol>
              </a:tblGrid>
              <a:tr h="51371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rgbClr val="FFC000"/>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dirty="0"/>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54483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dirty="0"/>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7" name="文本框 6"/>
          <p:cNvSpPr txBox="1"/>
          <p:nvPr/>
        </p:nvSpPr>
        <p:spPr>
          <a:xfrm>
            <a:off x="2419985" y="4937125"/>
            <a:ext cx="1184910" cy="368300"/>
          </a:xfrm>
          <a:prstGeom prst="rect">
            <a:avLst/>
          </a:prstGeom>
          <a:noFill/>
        </p:spPr>
        <p:txBody>
          <a:bodyPr wrap="square" rtlCol="0">
            <a:spAutoFit/>
          </a:bodyPr>
          <a:lstStyle/>
          <a:p>
            <a:r>
              <a:rPr lang="zh-CN" altLang="en-US"/>
              <a:t>图片</a:t>
            </a:r>
            <a:r>
              <a:rPr lang="en-US" altLang="zh-CN"/>
              <a:t>2</a:t>
            </a:r>
          </a:p>
        </p:txBody>
      </p:sp>
      <p:sp>
        <p:nvSpPr>
          <p:cNvPr id="8" name="文本框 7"/>
          <p:cNvSpPr txBox="1"/>
          <p:nvPr/>
        </p:nvSpPr>
        <p:spPr>
          <a:xfrm>
            <a:off x="8609965" y="5471795"/>
            <a:ext cx="1839595" cy="368300"/>
          </a:xfrm>
          <a:prstGeom prst="rect">
            <a:avLst/>
          </a:prstGeom>
          <a:noFill/>
        </p:spPr>
        <p:txBody>
          <a:bodyPr wrap="square" rtlCol="0">
            <a:spAutoFit/>
          </a:bodyPr>
          <a:lstStyle/>
          <a:p>
            <a:r>
              <a:rPr lang="en-US" altLang="zh-CN" dirty="0"/>
              <a:t>next</a:t>
            </a:r>
          </a:p>
        </p:txBody>
      </p:sp>
      <p:sp>
        <p:nvSpPr>
          <p:cNvPr id="9" name="右箭头 8"/>
          <p:cNvSpPr/>
          <p:nvPr/>
        </p:nvSpPr>
        <p:spPr>
          <a:xfrm>
            <a:off x="5831205" y="3134360"/>
            <a:ext cx="483870" cy="58102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文本框 9"/>
          <p:cNvSpPr txBox="1"/>
          <p:nvPr/>
        </p:nvSpPr>
        <p:spPr>
          <a:xfrm>
            <a:off x="5823585" y="760095"/>
            <a:ext cx="491490" cy="2306955"/>
          </a:xfrm>
          <a:prstGeom prst="rect">
            <a:avLst/>
          </a:prstGeom>
          <a:noFill/>
        </p:spPr>
        <p:txBody>
          <a:bodyPr wrap="square" rtlCol="0">
            <a:spAutoFit/>
          </a:bodyPr>
          <a:lstStyle/>
          <a:p>
            <a:r>
              <a:rPr lang="zh-CN" altLang="en-US"/>
              <a:t>仅需识别是否有人</a:t>
            </a:r>
          </a:p>
        </p:txBody>
      </p:sp>
      <p:sp>
        <p:nvSpPr>
          <p:cNvPr id="11" name="文本框 10"/>
          <p:cNvSpPr txBox="1"/>
          <p:nvPr/>
        </p:nvSpPr>
        <p:spPr>
          <a:xfrm>
            <a:off x="5831205" y="3782695"/>
            <a:ext cx="357505" cy="2584450"/>
          </a:xfrm>
          <a:prstGeom prst="rect">
            <a:avLst/>
          </a:prstGeom>
          <a:noFill/>
        </p:spPr>
        <p:txBody>
          <a:bodyPr wrap="square" rtlCol="0">
            <a:spAutoFit/>
          </a:bodyPr>
          <a:lstStyle/>
          <a:p>
            <a:r>
              <a:rPr lang="zh-CN" altLang="en-US"/>
              <a:t>不识别人物身份编号</a:t>
            </a:r>
          </a:p>
        </p:txBody>
      </p:sp>
      <p:sp>
        <p:nvSpPr>
          <p:cNvPr id="12" name="椭圆 11"/>
          <p:cNvSpPr/>
          <p:nvPr/>
        </p:nvSpPr>
        <p:spPr>
          <a:xfrm>
            <a:off x="2568575" y="2844165"/>
            <a:ext cx="231140" cy="200660"/>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椭圆 12"/>
          <p:cNvSpPr/>
          <p:nvPr/>
        </p:nvSpPr>
        <p:spPr>
          <a:xfrm>
            <a:off x="4669155" y="2405380"/>
            <a:ext cx="231140" cy="200660"/>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nvSpPr>
        <p:spPr>
          <a:xfrm>
            <a:off x="170815" y="118110"/>
            <a:ext cx="2576830" cy="368300"/>
          </a:xfrm>
          <a:prstGeom prst="rect">
            <a:avLst/>
          </a:prstGeom>
          <a:noFill/>
        </p:spPr>
        <p:txBody>
          <a:bodyPr wrap="square" rtlCol="0">
            <a:spAutoFit/>
          </a:bodyPr>
          <a:lstStyle/>
          <a:p>
            <a:r>
              <a:rPr lang="zh-CN" altLang="en-US" b="1"/>
              <a:t>后端接收到第二张图片：</a:t>
            </a: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rgbClr val="FFC000"/>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2</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2" name="文本框 11"/>
          <p:cNvSpPr txBox="1"/>
          <p:nvPr/>
        </p:nvSpPr>
        <p:spPr>
          <a:xfrm>
            <a:off x="2553335" y="445770"/>
            <a:ext cx="4982845" cy="645160"/>
          </a:xfrm>
          <a:prstGeom prst="rect">
            <a:avLst/>
          </a:prstGeom>
          <a:noFill/>
        </p:spPr>
        <p:txBody>
          <a:bodyPr wrap="square" rtlCol="0">
            <a:spAutoFit/>
          </a:bodyPr>
          <a:lstStyle/>
          <a:p>
            <a:r>
              <a:rPr lang="en-US" altLang="zh-CN"/>
              <a:t>prev</a:t>
            </a:r>
            <a:r>
              <a:rPr lang="zh-CN" altLang="en-US"/>
              <a:t>矩阵中记录了人物身份信息，由此推理</a:t>
            </a:r>
            <a:r>
              <a:rPr lang="en-US" altLang="zh-CN"/>
              <a:t>next</a:t>
            </a:r>
            <a:r>
              <a:rPr lang="zh-CN" altLang="en-US"/>
              <a:t>矩阵中的人物身份</a:t>
            </a:r>
          </a:p>
        </p:txBody>
      </p:sp>
      <p:sp>
        <p:nvSpPr>
          <p:cNvPr id="13" name="左箭头 12"/>
          <p:cNvSpPr/>
          <p:nvPr/>
        </p:nvSpPr>
        <p:spPr>
          <a:xfrm>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推理</a:t>
            </a:r>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rgbClr val="FFC000"/>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2</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2" name="文本框 11"/>
          <p:cNvSpPr txBox="1"/>
          <p:nvPr/>
        </p:nvSpPr>
        <p:spPr>
          <a:xfrm>
            <a:off x="2620645" y="304165"/>
            <a:ext cx="4982845" cy="922020"/>
          </a:xfrm>
          <a:prstGeom prst="rect">
            <a:avLst/>
          </a:prstGeom>
          <a:noFill/>
        </p:spPr>
        <p:txBody>
          <a:bodyPr wrap="square" rtlCol="0">
            <a:spAutoFit/>
          </a:bodyPr>
          <a:lstStyle/>
          <a:p>
            <a:r>
              <a:rPr lang="zh-CN" altLang="en-US" dirty="0"/>
              <a:t>以</a:t>
            </a:r>
            <a:r>
              <a:rPr lang="en-US" altLang="zh-CN" dirty="0" err="1"/>
              <a:t>prev</a:t>
            </a:r>
            <a:r>
              <a:rPr lang="zh-CN" altLang="en-US" dirty="0"/>
              <a:t>矩阵中的</a:t>
            </a:r>
            <a:r>
              <a:rPr lang="en-US" altLang="zh-CN" dirty="0"/>
              <a:t>1</a:t>
            </a:r>
            <a:r>
              <a:rPr lang="zh-CN" altLang="en-US" dirty="0"/>
              <a:t>号目标在</a:t>
            </a:r>
            <a:r>
              <a:rPr lang="en-US" altLang="zh-CN" dirty="0"/>
              <a:t>next</a:t>
            </a:r>
            <a:r>
              <a:rPr lang="zh-CN" altLang="en-US" dirty="0"/>
              <a:t>矩阵中的对应位置为中心，在</a:t>
            </a:r>
            <a:r>
              <a:rPr lang="en-US" altLang="zh-CN" dirty="0"/>
              <a:t>3</a:t>
            </a:r>
            <a:r>
              <a:rPr lang="zh-CN" altLang="en-US" dirty="0"/>
              <a:t>×</a:t>
            </a:r>
            <a:r>
              <a:rPr lang="en-US" altLang="zh-CN" dirty="0"/>
              <a:t>3</a:t>
            </a:r>
            <a:r>
              <a:rPr lang="zh-CN" altLang="en-US" dirty="0"/>
              <a:t>大小的区域内（图中黑色框范围）查找是否有人</a:t>
            </a:r>
          </a:p>
        </p:txBody>
      </p:sp>
      <p:sp>
        <p:nvSpPr>
          <p:cNvPr id="13" name="左箭头 12"/>
          <p:cNvSpPr/>
          <p:nvPr/>
        </p:nvSpPr>
        <p:spPr>
          <a:xfrm>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推理</a:t>
            </a:r>
          </a:p>
        </p:txBody>
      </p:sp>
      <p:sp>
        <p:nvSpPr>
          <p:cNvPr id="2" name="矩形 1"/>
          <p:cNvSpPr/>
          <p:nvPr/>
        </p:nvSpPr>
        <p:spPr>
          <a:xfrm>
            <a:off x="2286000" y="2516505"/>
            <a:ext cx="945515"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rgbClr val="FFC000"/>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2</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2" name="文本框 11"/>
          <p:cNvSpPr txBox="1"/>
          <p:nvPr/>
        </p:nvSpPr>
        <p:spPr>
          <a:xfrm>
            <a:off x="3494956" y="753020"/>
            <a:ext cx="4982845" cy="400110"/>
          </a:xfrm>
          <a:prstGeom prst="rect">
            <a:avLst/>
          </a:prstGeom>
          <a:noFill/>
        </p:spPr>
        <p:txBody>
          <a:bodyPr wrap="square" rtlCol="0">
            <a:spAutoFit/>
          </a:bodyPr>
          <a:lstStyle/>
          <a:p>
            <a:r>
              <a:rPr lang="zh-CN" altLang="en-US" sz="2000" dirty="0"/>
              <a:t>黑色框中有人，故推断出该人物身份即</a:t>
            </a:r>
            <a:r>
              <a:rPr lang="en-US" altLang="zh-CN" sz="2000" dirty="0"/>
              <a:t>1</a:t>
            </a:r>
            <a:r>
              <a:rPr lang="zh-CN" altLang="en-US" sz="2000" dirty="0"/>
              <a:t>号</a:t>
            </a:r>
          </a:p>
        </p:txBody>
      </p:sp>
      <p:sp>
        <p:nvSpPr>
          <p:cNvPr id="13" name="左箭头 12"/>
          <p:cNvSpPr/>
          <p:nvPr/>
        </p:nvSpPr>
        <p:spPr>
          <a:xfrm>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推理</a:t>
            </a:r>
          </a:p>
        </p:txBody>
      </p:sp>
      <p:sp>
        <p:nvSpPr>
          <p:cNvPr id="2" name="矩形 1"/>
          <p:cNvSpPr/>
          <p:nvPr/>
        </p:nvSpPr>
        <p:spPr>
          <a:xfrm>
            <a:off x="2286000" y="2516505"/>
            <a:ext cx="945515"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2</a:t>
                      </a:r>
                    </a:p>
                  </a:txBody>
                  <a:tcPr>
                    <a:solidFill>
                      <a:srgbClr val="FFC000"/>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dirty="0"/>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2</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2" name="文本框 11"/>
          <p:cNvSpPr txBox="1"/>
          <p:nvPr/>
        </p:nvSpPr>
        <p:spPr>
          <a:xfrm>
            <a:off x="2818447" y="732466"/>
            <a:ext cx="6350100" cy="400110"/>
          </a:xfrm>
          <a:prstGeom prst="rect">
            <a:avLst/>
          </a:prstGeom>
          <a:noFill/>
        </p:spPr>
        <p:txBody>
          <a:bodyPr wrap="square" rtlCol="0">
            <a:spAutoFit/>
          </a:bodyPr>
          <a:lstStyle/>
          <a:p>
            <a:r>
              <a:rPr lang="zh-CN" altLang="en-US" sz="2000" dirty="0"/>
              <a:t>类似地，可以推断出另一名人物的身份编号为</a:t>
            </a:r>
            <a:r>
              <a:rPr lang="en-US" altLang="zh-CN" sz="2000" dirty="0"/>
              <a:t>2</a:t>
            </a:r>
            <a:r>
              <a:rPr lang="zh-CN" altLang="en-US" sz="2000" dirty="0"/>
              <a:t>号</a:t>
            </a:r>
          </a:p>
        </p:txBody>
      </p:sp>
      <p:sp>
        <p:nvSpPr>
          <p:cNvPr id="13" name="左箭头 12"/>
          <p:cNvSpPr/>
          <p:nvPr/>
        </p:nvSpPr>
        <p:spPr>
          <a:xfrm>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推理</a:t>
            </a:r>
          </a:p>
        </p:txBody>
      </p:sp>
      <p:sp>
        <p:nvSpPr>
          <p:cNvPr id="2" name="矩形 1"/>
          <p:cNvSpPr/>
          <p:nvPr/>
        </p:nvSpPr>
        <p:spPr>
          <a:xfrm>
            <a:off x="3169886" y="2144395"/>
            <a:ext cx="945515"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2</a:t>
                      </a:r>
                    </a:p>
                  </a:txBody>
                  <a:tcPr>
                    <a:solidFill>
                      <a:srgbClr val="FFC000"/>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r>
                        <a:rPr lang="en-US" altLang="zh-CN"/>
                        <a:t>2</a:t>
                      </a:r>
                    </a:p>
                  </a:txBody>
                  <a:tcPr>
                    <a:solidFill>
                      <a:srgbClr val="FFC000"/>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2" name="文本框 11"/>
          <p:cNvSpPr txBox="1"/>
          <p:nvPr/>
        </p:nvSpPr>
        <p:spPr>
          <a:xfrm>
            <a:off x="2620645" y="304165"/>
            <a:ext cx="4982845" cy="368300"/>
          </a:xfrm>
          <a:prstGeom prst="rect">
            <a:avLst/>
          </a:prstGeom>
          <a:noFill/>
        </p:spPr>
        <p:txBody>
          <a:bodyPr wrap="square" rtlCol="0">
            <a:spAutoFit/>
          </a:bodyPr>
          <a:lstStyle/>
          <a:p>
            <a:r>
              <a:rPr lang="zh-CN" altLang="en-US"/>
              <a:t>推理全部完成后将</a:t>
            </a:r>
            <a:r>
              <a:rPr lang="en-US" altLang="zh-CN"/>
              <a:t>next</a:t>
            </a:r>
            <a:r>
              <a:rPr lang="zh-CN" altLang="en-US"/>
              <a:t>矩阵赋值给</a:t>
            </a:r>
            <a:r>
              <a:rPr lang="en-US" altLang="zh-CN"/>
              <a:t>prev</a:t>
            </a:r>
            <a:r>
              <a:rPr lang="zh-CN" altLang="en-US"/>
              <a:t>矩阵</a:t>
            </a:r>
          </a:p>
        </p:txBody>
      </p:sp>
      <p:sp>
        <p:nvSpPr>
          <p:cNvPr id="13" name="左箭头 12"/>
          <p:cNvSpPr/>
          <p:nvPr/>
        </p:nvSpPr>
        <p:spPr>
          <a:xfrm rot="10800000">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赋值</a:t>
            </a:r>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tretch>
            <a:fillRect/>
          </a:stretch>
        </p:blipFill>
        <p:spPr>
          <a:xfrm>
            <a:off x="382270" y="1023620"/>
            <a:ext cx="5372100" cy="4083050"/>
          </a:xfrm>
          <a:prstGeom prst="rect">
            <a:avLst/>
          </a:prstGeom>
        </p:spPr>
      </p:pic>
      <p:graphicFrame>
        <p:nvGraphicFramePr>
          <p:cNvPr id="6" name="表格 5"/>
          <p:cNvGraphicFramePr/>
          <p:nvPr/>
        </p:nvGraphicFramePr>
        <p:xfrm>
          <a:off x="6497955" y="1023620"/>
          <a:ext cx="4766310" cy="4321175"/>
        </p:xfrm>
        <a:graphic>
          <a:graphicData uri="http://schemas.openxmlformats.org/drawingml/2006/table">
            <a:tbl>
              <a:tblPr firstRow="1" bandRow="1">
                <a:tableStyleId>{5C22544A-7EE6-4342-B048-85BDC9FD1C3A}</a:tableStyleId>
              </a:tblPr>
              <a:tblGrid>
                <a:gridCol w="529590">
                  <a:extLst>
                    <a:ext uri="{9D8B030D-6E8A-4147-A177-3AD203B41FA5}">
                      <a16:colId xmlns:a16="http://schemas.microsoft.com/office/drawing/2014/main" val="20000"/>
                    </a:ext>
                  </a:extLst>
                </a:gridCol>
                <a:gridCol w="529590">
                  <a:extLst>
                    <a:ext uri="{9D8B030D-6E8A-4147-A177-3AD203B41FA5}">
                      <a16:colId xmlns:a16="http://schemas.microsoft.com/office/drawing/2014/main" val="20001"/>
                    </a:ext>
                  </a:extLst>
                </a:gridCol>
                <a:gridCol w="529590">
                  <a:extLst>
                    <a:ext uri="{9D8B030D-6E8A-4147-A177-3AD203B41FA5}">
                      <a16:colId xmlns:a16="http://schemas.microsoft.com/office/drawing/2014/main" val="20002"/>
                    </a:ext>
                  </a:extLst>
                </a:gridCol>
                <a:gridCol w="529590">
                  <a:extLst>
                    <a:ext uri="{9D8B030D-6E8A-4147-A177-3AD203B41FA5}">
                      <a16:colId xmlns:a16="http://schemas.microsoft.com/office/drawing/2014/main" val="20003"/>
                    </a:ext>
                  </a:extLst>
                </a:gridCol>
                <a:gridCol w="529590">
                  <a:extLst>
                    <a:ext uri="{9D8B030D-6E8A-4147-A177-3AD203B41FA5}">
                      <a16:colId xmlns:a16="http://schemas.microsoft.com/office/drawing/2014/main" val="20004"/>
                    </a:ext>
                  </a:extLst>
                </a:gridCol>
                <a:gridCol w="529590">
                  <a:extLst>
                    <a:ext uri="{9D8B030D-6E8A-4147-A177-3AD203B41FA5}">
                      <a16:colId xmlns:a16="http://schemas.microsoft.com/office/drawing/2014/main" val="20005"/>
                    </a:ext>
                  </a:extLst>
                </a:gridCol>
                <a:gridCol w="529590">
                  <a:extLst>
                    <a:ext uri="{9D8B030D-6E8A-4147-A177-3AD203B41FA5}">
                      <a16:colId xmlns:a16="http://schemas.microsoft.com/office/drawing/2014/main" val="20006"/>
                    </a:ext>
                  </a:extLst>
                </a:gridCol>
                <a:gridCol w="529590">
                  <a:extLst>
                    <a:ext uri="{9D8B030D-6E8A-4147-A177-3AD203B41FA5}">
                      <a16:colId xmlns:a16="http://schemas.microsoft.com/office/drawing/2014/main" val="20007"/>
                    </a:ext>
                  </a:extLst>
                </a:gridCol>
                <a:gridCol w="529590">
                  <a:extLst>
                    <a:ext uri="{9D8B030D-6E8A-4147-A177-3AD203B41FA5}">
                      <a16:colId xmlns:a16="http://schemas.microsoft.com/office/drawing/2014/main" val="20008"/>
                    </a:ext>
                  </a:extLst>
                </a:gridCol>
              </a:tblGrid>
              <a:tr h="51371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rgbClr val="FFC000"/>
                    </a:solidFill>
                  </a:tcPr>
                </a:tc>
                <a:extLst>
                  <a:ext uri="{0D108BD9-81ED-4DB2-BD59-A6C34878D82A}">
                    <a16:rowId xmlns:a16="http://schemas.microsoft.com/office/drawing/2014/main" val="10003"/>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54483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7" name="文本框 6"/>
          <p:cNvSpPr txBox="1"/>
          <p:nvPr/>
        </p:nvSpPr>
        <p:spPr>
          <a:xfrm>
            <a:off x="2233930" y="5344795"/>
            <a:ext cx="1184910" cy="368300"/>
          </a:xfrm>
          <a:prstGeom prst="rect">
            <a:avLst/>
          </a:prstGeom>
          <a:noFill/>
        </p:spPr>
        <p:txBody>
          <a:bodyPr wrap="square" rtlCol="0">
            <a:spAutoFit/>
          </a:bodyPr>
          <a:lstStyle/>
          <a:p>
            <a:r>
              <a:rPr lang="zh-CN" altLang="en-US"/>
              <a:t>图片</a:t>
            </a:r>
            <a:r>
              <a:rPr lang="en-US" altLang="zh-CN"/>
              <a:t>3</a:t>
            </a:r>
          </a:p>
        </p:txBody>
      </p:sp>
      <p:sp>
        <p:nvSpPr>
          <p:cNvPr id="8" name="文本框 7"/>
          <p:cNvSpPr txBox="1"/>
          <p:nvPr/>
        </p:nvSpPr>
        <p:spPr>
          <a:xfrm>
            <a:off x="8696592" y="5344795"/>
            <a:ext cx="1839595" cy="368300"/>
          </a:xfrm>
          <a:prstGeom prst="rect">
            <a:avLst/>
          </a:prstGeom>
          <a:noFill/>
        </p:spPr>
        <p:txBody>
          <a:bodyPr wrap="square" rtlCol="0">
            <a:spAutoFit/>
          </a:bodyPr>
          <a:lstStyle/>
          <a:p>
            <a:r>
              <a:rPr lang="en-US" altLang="zh-CN" dirty="0"/>
              <a:t>next</a:t>
            </a:r>
          </a:p>
        </p:txBody>
      </p:sp>
      <p:sp>
        <p:nvSpPr>
          <p:cNvPr id="9" name="右箭头 8"/>
          <p:cNvSpPr/>
          <p:nvPr/>
        </p:nvSpPr>
        <p:spPr>
          <a:xfrm>
            <a:off x="5831205" y="3134360"/>
            <a:ext cx="483870" cy="58102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nvSpPr>
        <p:spPr>
          <a:xfrm>
            <a:off x="170815" y="118110"/>
            <a:ext cx="2576830" cy="368300"/>
          </a:xfrm>
          <a:prstGeom prst="rect">
            <a:avLst/>
          </a:prstGeom>
          <a:noFill/>
        </p:spPr>
        <p:txBody>
          <a:bodyPr wrap="square" rtlCol="0">
            <a:spAutoFit/>
          </a:bodyPr>
          <a:lstStyle/>
          <a:p>
            <a:r>
              <a:rPr lang="zh-CN" altLang="en-US" b="1" dirty="0"/>
              <a:t>后端接收到第三张图片：</a:t>
            </a:r>
          </a:p>
        </p:txBody>
      </p:sp>
      <p:sp>
        <p:nvSpPr>
          <p:cNvPr id="10" name="文本框 9"/>
          <p:cNvSpPr txBox="1"/>
          <p:nvPr/>
        </p:nvSpPr>
        <p:spPr>
          <a:xfrm>
            <a:off x="5868035" y="1235075"/>
            <a:ext cx="365125" cy="1753235"/>
          </a:xfrm>
          <a:prstGeom prst="rect">
            <a:avLst/>
          </a:prstGeom>
          <a:noFill/>
        </p:spPr>
        <p:txBody>
          <a:bodyPr wrap="square" rtlCol="0">
            <a:spAutoFit/>
          </a:bodyPr>
          <a:lstStyle/>
          <a:p>
            <a:r>
              <a:rPr lang="zh-CN" altLang="en-US"/>
              <a:t>识别是否有人</a:t>
            </a:r>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r>
                        <a:rPr lang="en-US" altLang="zh-CN"/>
                        <a:t>2</a:t>
                      </a:r>
                    </a:p>
                  </a:txBody>
                  <a:tcPr>
                    <a:solidFill>
                      <a:srgbClr val="FFC000"/>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r>
                        <a:rPr lang="en-US" altLang="zh-CN"/>
                        <a:t>2</a:t>
                      </a:r>
                    </a:p>
                  </a:txBody>
                  <a:tcPr>
                    <a:solidFill>
                      <a:srgbClr val="FFC000"/>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2" name="文本框 11"/>
          <p:cNvSpPr txBox="1"/>
          <p:nvPr/>
        </p:nvSpPr>
        <p:spPr>
          <a:xfrm>
            <a:off x="2553335" y="445770"/>
            <a:ext cx="4982845" cy="368300"/>
          </a:xfrm>
          <a:prstGeom prst="rect">
            <a:avLst/>
          </a:prstGeom>
          <a:noFill/>
        </p:spPr>
        <p:txBody>
          <a:bodyPr wrap="square" rtlCol="0">
            <a:spAutoFit/>
          </a:bodyPr>
          <a:lstStyle/>
          <a:p>
            <a:r>
              <a:rPr lang="zh-CN" altLang="en-US"/>
              <a:t>同样利用相同的方法推理出身份</a:t>
            </a:r>
          </a:p>
        </p:txBody>
      </p:sp>
      <p:sp>
        <p:nvSpPr>
          <p:cNvPr id="13" name="左箭头 12"/>
          <p:cNvSpPr/>
          <p:nvPr/>
        </p:nvSpPr>
        <p:spPr>
          <a:xfrm>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推理</a:t>
            </a:r>
          </a:p>
        </p:txBody>
      </p:sp>
      <p:sp>
        <p:nvSpPr>
          <p:cNvPr id="2" name="矩形 1"/>
          <p:cNvSpPr/>
          <p:nvPr/>
        </p:nvSpPr>
        <p:spPr>
          <a:xfrm>
            <a:off x="3500755" y="2144395"/>
            <a:ext cx="892810"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 name="矩形 2"/>
          <p:cNvSpPr/>
          <p:nvPr/>
        </p:nvSpPr>
        <p:spPr>
          <a:xfrm>
            <a:off x="2275205" y="2569210"/>
            <a:ext cx="945515"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r>
                        <a:rPr lang="en-US" altLang="zh-CN"/>
                        <a:t>2</a:t>
                      </a:r>
                    </a:p>
                  </a:txBody>
                  <a:tcPr>
                    <a:solidFill>
                      <a:srgbClr val="FFC000"/>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r>
                        <a:rPr lang="en-US" altLang="zh-CN"/>
                        <a:t>2</a:t>
                      </a:r>
                    </a:p>
                  </a:txBody>
                  <a:tcPr>
                    <a:solidFill>
                      <a:srgbClr val="FFC000"/>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3" name="左箭头 12"/>
          <p:cNvSpPr/>
          <p:nvPr/>
        </p:nvSpPr>
        <p:spPr>
          <a:xfrm rot="10800000">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赋值</a:t>
            </a:r>
          </a:p>
        </p:txBody>
      </p:sp>
      <p:sp>
        <p:nvSpPr>
          <p:cNvPr id="2" name="矩形 1"/>
          <p:cNvSpPr/>
          <p:nvPr/>
        </p:nvSpPr>
        <p:spPr>
          <a:xfrm>
            <a:off x="3500755" y="2144395"/>
            <a:ext cx="892810"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3" name="矩形 2"/>
          <p:cNvSpPr/>
          <p:nvPr/>
        </p:nvSpPr>
        <p:spPr>
          <a:xfrm>
            <a:off x="2275205" y="2569210"/>
            <a:ext cx="945515"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tretch>
            <a:fillRect/>
          </a:stretch>
        </p:blipFill>
        <p:spPr>
          <a:xfrm>
            <a:off x="236220" y="807085"/>
            <a:ext cx="5365750" cy="4114800"/>
          </a:xfrm>
          <a:prstGeom prst="rect">
            <a:avLst/>
          </a:prstGeom>
        </p:spPr>
      </p:pic>
      <p:graphicFrame>
        <p:nvGraphicFramePr>
          <p:cNvPr id="6" name="表格 5"/>
          <p:cNvGraphicFramePr/>
          <p:nvPr/>
        </p:nvGraphicFramePr>
        <p:xfrm>
          <a:off x="6497955" y="1023620"/>
          <a:ext cx="4766310" cy="4321175"/>
        </p:xfrm>
        <a:graphic>
          <a:graphicData uri="http://schemas.openxmlformats.org/drawingml/2006/table">
            <a:tbl>
              <a:tblPr firstRow="1" bandRow="1">
                <a:tableStyleId>{5C22544A-7EE6-4342-B048-85BDC9FD1C3A}</a:tableStyleId>
              </a:tblPr>
              <a:tblGrid>
                <a:gridCol w="529590">
                  <a:extLst>
                    <a:ext uri="{9D8B030D-6E8A-4147-A177-3AD203B41FA5}">
                      <a16:colId xmlns:a16="http://schemas.microsoft.com/office/drawing/2014/main" val="20000"/>
                    </a:ext>
                  </a:extLst>
                </a:gridCol>
                <a:gridCol w="529590">
                  <a:extLst>
                    <a:ext uri="{9D8B030D-6E8A-4147-A177-3AD203B41FA5}">
                      <a16:colId xmlns:a16="http://schemas.microsoft.com/office/drawing/2014/main" val="20001"/>
                    </a:ext>
                  </a:extLst>
                </a:gridCol>
                <a:gridCol w="529590">
                  <a:extLst>
                    <a:ext uri="{9D8B030D-6E8A-4147-A177-3AD203B41FA5}">
                      <a16:colId xmlns:a16="http://schemas.microsoft.com/office/drawing/2014/main" val="20002"/>
                    </a:ext>
                  </a:extLst>
                </a:gridCol>
                <a:gridCol w="529590">
                  <a:extLst>
                    <a:ext uri="{9D8B030D-6E8A-4147-A177-3AD203B41FA5}">
                      <a16:colId xmlns:a16="http://schemas.microsoft.com/office/drawing/2014/main" val="20003"/>
                    </a:ext>
                  </a:extLst>
                </a:gridCol>
                <a:gridCol w="529590">
                  <a:extLst>
                    <a:ext uri="{9D8B030D-6E8A-4147-A177-3AD203B41FA5}">
                      <a16:colId xmlns:a16="http://schemas.microsoft.com/office/drawing/2014/main" val="20004"/>
                    </a:ext>
                  </a:extLst>
                </a:gridCol>
                <a:gridCol w="529590">
                  <a:extLst>
                    <a:ext uri="{9D8B030D-6E8A-4147-A177-3AD203B41FA5}">
                      <a16:colId xmlns:a16="http://schemas.microsoft.com/office/drawing/2014/main" val="20005"/>
                    </a:ext>
                  </a:extLst>
                </a:gridCol>
                <a:gridCol w="529590">
                  <a:extLst>
                    <a:ext uri="{9D8B030D-6E8A-4147-A177-3AD203B41FA5}">
                      <a16:colId xmlns:a16="http://schemas.microsoft.com/office/drawing/2014/main" val="20006"/>
                    </a:ext>
                  </a:extLst>
                </a:gridCol>
                <a:gridCol w="529590">
                  <a:extLst>
                    <a:ext uri="{9D8B030D-6E8A-4147-A177-3AD203B41FA5}">
                      <a16:colId xmlns:a16="http://schemas.microsoft.com/office/drawing/2014/main" val="20007"/>
                    </a:ext>
                  </a:extLst>
                </a:gridCol>
                <a:gridCol w="529590">
                  <a:extLst>
                    <a:ext uri="{9D8B030D-6E8A-4147-A177-3AD203B41FA5}">
                      <a16:colId xmlns:a16="http://schemas.microsoft.com/office/drawing/2014/main" val="20008"/>
                    </a:ext>
                  </a:extLst>
                </a:gridCol>
              </a:tblGrid>
              <a:tr h="51371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54483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7" name="文本框 6"/>
          <p:cNvSpPr txBox="1"/>
          <p:nvPr/>
        </p:nvSpPr>
        <p:spPr>
          <a:xfrm>
            <a:off x="2419985" y="4937125"/>
            <a:ext cx="1184910" cy="368300"/>
          </a:xfrm>
          <a:prstGeom prst="rect">
            <a:avLst/>
          </a:prstGeom>
          <a:noFill/>
        </p:spPr>
        <p:txBody>
          <a:bodyPr wrap="square" rtlCol="0">
            <a:spAutoFit/>
          </a:bodyPr>
          <a:lstStyle/>
          <a:p>
            <a:r>
              <a:rPr lang="zh-CN" altLang="en-US"/>
              <a:t>图片</a:t>
            </a:r>
            <a:r>
              <a:rPr lang="en-US" altLang="zh-CN"/>
              <a:t>4</a:t>
            </a:r>
          </a:p>
        </p:txBody>
      </p:sp>
      <p:sp>
        <p:nvSpPr>
          <p:cNvPr id="5" name="文本框 4"/>
          <p:cNvSpPr txBox="1"/>
          <p:nvPr/>
        </p:nvSpPr>
        <p:spPr>
          <a:xfrm>
            <a:off x="8609965" y="5466080"/>
            <a:ext cx="1839595" cy="368300"/>
          </a:xfrm>
          <a:prstGeom prst="rect">
            <a:avLst/>
          </a:prstGeom>
          <a:noFill/>
        </p:spPr>
        <p:txBody>
          <a:bodyPr wrap="square" rtlCol="0">
            <a:spAutoFit/>
          </a:bodyPr>
          <a:lstStyle/>
          <a:p>
            <a:r>
              <a:rPr lang="en-US" altLang="zh-CN" dirty="0"/>
              <a:t>next</a:t>
            </a:r>
          </a:p>
        </p:txBody>
      </p:sp>
      <p:sp>
        <p:nvSpPr>
          <p:cNvPr id="8" name="右箭头 7"/>
          <p:cNvSpPr/>
          <p:nvPr/>
        </p:nvSpPr>
        <p:spPr>
          <a:xfrm>
            <a:off x="5831205" y="3134360"/>
            <a:ext cx="483870" cy="58102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nvSpPr>
        <p:spPr>
          <a:xfrm>
            <a:off x="170815" y="118110"/>
            <a:ext cx="2576830" cy="368300"/>
          </a:xfrm>
          <a:prstGeom prst="rect">
            <a:avLst/>
          </a:prstGeom>
          <a:noFill/>
        </p:spPr>
        <p:txBody>
          <a:bodyPr wrap="square" rtlCol="0">
            <a:spAutoFit/>
          </a:bodyPr>
          <a:lstStyle/>
          <a:p>
            <a:r>
              <a:rPr lang="zh-CN" altLang="en-US" b="1"/>
              <a:t>后端接收到第四张图片：</a:t>
            </a: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问题的提出：</a:t>
            </a:r>
          </a:p>
        </p:txBody>
      </p:sp>
      <p:sp>
        <p:nvSpPr>
          <p:cNvPr id="3" name="内容占位符 2"/>
          <p:cNvSpPr>
            <a:spLocks noGrp="1"/>
          </p:cNvSpPr>
          <p:nvPr>
            <p:ph idx="1"/>
          </p:nvPr>
        </p:nvSpPr>
        <p:spPr/>
        <p:txBody>
          <a:bodyPr/>
          <a:lstStyle/>
          <a:p>
            <a:r>
              <a:rPr lang="zh-CN" altLang="en-US" sz="2400" dirty="0"/>
              <a:t> </a:t>
            </a:r>
            <a:r>
              <a:rPr lang="zh-CN" altLang="en-US" sz="2400" b="1" dirty="0">
                <a:solidFill>
                  <a:srgbClr val="FF0000"/>
                </a:solidFill>
              </a:rPr>
              <a:t>多人运动场景</a:t>
            </a:r>
            <a:r>
              <a:rPr lang="zh-CN" altLang="en-US" sz="2400" dirty="0"/>
              <a:t>下三维骨架重建结果集合中的各骨架坐标集合无法与目标身份进行一一对应</a:t>
            </a:r>
            <a:endParaRPr lang="en-US" altLang="zh-CN" sz="2400" dirty="0"/>
          </a:p>
          <a:p>
            <a:r>
              <a:rPr lang="zh-CN" altLang="en-US" sz="2400" dirty="0"/>
              <a:t>运动过程中无法利用人脸识别技术进行身份识别</a:t>
            </a:r>
            <a:endParaRPr lang="en-US" altLang="zh-CN" sz="2400" dirty="0">
              <a:effectLst/>
              <a:latin typeface="+mn-ea"/>
              <a:cs typeface="Times New Roman" panose="02020603050405020304" pitchFamily="18" charset="0"/>
            </a:endParaRPr>
          </a:p>
        </p:txBody>
      </p:sp>
    </p:spTree>
    <p:extLst>
      <p:ext uri="{BB962C8B-B14F-4D97-AF65-F5344CB8AC3E}">
        <p14:creationId xmlns:p14="http://schemas.microsoft.com/office/powerpoint/2010/main" val="29798507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r>
                        <a:rPr lang="en-US" altLang="zh-CN"/>
                        <a:t>2</a:t>
                      </a:r>
                    </a:p>
                  </a:txBody>
                  <a:tcPr>
                    <a:solidFill>
                      <a:srgbClr val="FFC000"/>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2" name="文本框 11"/>
          <p:cNvSpPr txBox="1"/>
          <p:nvPr/>
        </p:nvSpPr>
        <p:spPr>
          <a:xfrm>
            <a:off x="2501265" y="445770"/>
            <a:ext cx="4982845" cy="368300"/>
          </a:xfrm>
          <a:prstGeom prst="rect">
            <a:avLst/>
          </a:prstGeom>
          <a:noFill/>
        </p:spPr>
        <p:txBody>
          <a:bodyPr wrap="square" rtlCol="0">
            <a:spAutoFit/>
          </a:bodyPr>
          <a:lstStyle/>
          <a:p>
            <a:r>
              <a:rPr lang="zh-CN" altLang="en-US"/>
              <a:t>同样利用相同的方法推理出</a:t>
            </a:r>
            <a:r>
              <a:rPr lang="en-US" altLang="zh-CN"/>
              <a:t>1</a:t>
            </a:r>
            <a:r>
              <a:rPr lang="zh-CN" altLang="en-US"/>
              <a:t>号人物</a:t>
            </a:r>
          </a:p>
        </p:txBody>
      </p:sp>
      <p:sp>
        <p:nvSpPr>
          <p:cNvPr id="13" name="左箭头 12"/>
          <p:cNvSpPr/>
          <p:nvPr/>
        </p:nvSpPr>
        <p:spPr>
          <a:xfrm>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推理</a:t>
            </a:r>
          </a:p>
        </p:txBody>
      </p:sp>
      <p:sp>
        <p:nvSpPr>
          <p:cNvPr id="3" name="矩形 2"/>
          <p:cNvSpPr/>
          <p:nvPr/>
        </p:nvSpPr>
        <p:spPr>
          <a:xfrm>
            <a:off x="2275205" y="2569210"/>
            <a:ext cx="945515"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文本框 3"/>
          <p:cNvSpPr txBox="1"/>
          <p:nvPr/>
        </p:nvSpPr>
        <p:spPr>
          <a:xfrm>
            <a:off x="1708784" y="5291388"/>
            <a:ext cx="7656195" cy="645160"/>
          </a:xfrm>
          <a:prstGeom prst="rect">
            <a:avLst/>
          </a:prstGeom>
          <a:noFill/>
        </p:spPr>
        <p:txBody>
          <a:bodyPr wrap="square" rtlCol="0">
            <a:spAutoFit/>
          </a:bodyPr>
          <a:lstStyle/>
          <a:p>
            <a:r>
              <a:rPr lang="zh-CN" altLang="en-US" dirty="0"/>
              <a:t>利用该方法查找</a:t>
            </a:r>
            <a:r>
              <a:rPr lang="en-US" altLang="zh-CN" dirty="0"/>
              <a:t>2</a:t>
            </a:r>
            <a:r>
              <a:rPr lang="zh-CN" altLang="en-US" dirty="0"/>
              <a:t>号人物未能找到，说明</a:t>
            </a:r>
            <a:r>
              <a:rPr lang="zh-CN" altLang="en-US" dirty="0">
                <a:solidFill>
                  <a:schemeClr val="accent6"/>
                </a:solidFill>
              </a:rPr>
              <a:t>人物超出镜头范围</a:t>
            </a:r>
            <a:r>
              <a:rPr lang="zh-CN" altLang="en-US" dirty="0"/>
              <a:t>，将</a:t>
            </a:r>
            <a:r>
              <a:rPr lang="en-US" altLang="zh-CN" dirty="0"/>
              <a:t>2</a:t>
            </a:r>
            <a:r>
              <a:rPr lang="zh-CN" altLang="en-US" dirty="0"/>
              <a:t>号人物加入到</a:t>
            </a:r>
            <a:r>
              <a:rPr lang="en-US" altLang="zh-CN" i="1" dirty="0">
                <a:latin typeface="Times New Roman" panose="02020603050405020304" pitchFamily="18" charset="0"/>
                <a:cs typeface="Times New Roman" panose="02020603050405020304" pitchFamily="18" charset="0"/>
              </a:rPr>
              <a:t>D</a:t>
            </a:r>
            <a:r>
              <a:rPr lang="zh-CN" altLang="en-US" dirty="0"/>
              <a:t>中</a:t>
            </a:r>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3" name="左箭头 12"/>
          <p:cNvSpPr/>
          <p:nvPr/>
        </p:nvSpPr>
        <p:spPr>
          <a:xfrm rot="10800000">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赋值</a:t>
            </a:r>
          </a:p>
        </p:txBody>
      </p: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stretch>
            <a:fillRect/>
          </a:stretch>
        </p:blipFill>
        <p:spPr>
          <a:xfrm>
            <a:off x="324485" y="672465"/>
            <a:ext cx="5353050" cy="4070350"/>
          </a:xfrm>
          <a:prstGeom prst="rect">
            <a:avLst/>
          </a:prstGeom>
        </p:spPr>
      </p:pic>
      <p:graphicFrame>
        <p:nvGraphicFramePr>
          <p:cNvPr id="6" name="表格 5"/>
          <p:cNvGraphicFramePr/>
          <p:nvPr/>
        </p:nvGraphicFramePr>
        <p:xfrm>
          <a:off x="6477000" y="1023620"/>
          <a:ext cx="4766310" cy="4321175"/>
        </p:xfrm>
        <a:graphic>
          <a:graphicData uri="http://schemas.openxmlformats.org/drawingml/2006/table">
            <a:tbl>
              <a:tblPr firstRow="1" bandRow="1">
                <a:tableStyleId>{5C22544A-7EE6-4342-B048-85BDC9FD1C3A}</a:tableStyleId>
              </a:tblPr>
              <a:tblGrid>
                <a:gridCol w="529590">
                  <a:extLst>
                    <a:ext uri="{9D8B030D-6E8A-4147-A177-3AD203B41FA5}">
                      <a16:colId xmlns:a16="http://schemas.microsoft.com/office/drawing/2014/main" val="20000"/>
                    </a:ext>
                  </a:extLst>
                </a:gridCol>
                <a:gridCol w="529590">
                  <a:extLst>
                    <a:ext uri="{9D8B030D-6E8A-4147-A177-3AD203B41FA5}">
                      <a16:colId xmlns:a16="http://schemas.microsoft.com/office/drawing/2014/main" val="20001"/>
                    </a:ext>
                  </a:extLst>
                </a:gridCol>
                <a:gridCol w="529590">
                  <a:extLst>
                    <a:ext uri="{9D8B030D-6E8A-4147-A177-3AD203B41FA5}">
                      <a16:colId xmlns:a16="http://schemas.microsoft.com/office/drawing/2014/main" val="20002"/>
                    </a:ext>
                  </a:extLst>
                </a:gridCol>
                <a:gridCol w="529590">
                  <a:extLst>
                    <a:ext uri="{9D8B030D-6E8A-4147-A177-3AD203B41FA5}">
                      <a16:colId xmlns:a16="http://schemas.microsoft.com/office/drawing/2014/main" val="20003"/>
                    </a:ext>
                  </a:extLst>
                </a:gridCol>
                <a:gridCol w="529590">
                  <a:extLst>
                    <a:ext uri="{9D8B030D-6E8A-4147-A177-3AD203B41FA5}">
                      <a16:colId xmlns:a16="http://schemas.microsoft.com/office/drawing/2014/main" val="20004"/>
                    </a:ext>
                  </a:extLst>
                </a:gridCol>
                <a:gridCol w="529590">
                  <a:extLst>
                    <a:ext uri="{9D8B030D-6E8A-4147-A177-3AD203B41FA5}">
                      <a16:colId xmlns:a16="http://schemas.microsoft.com/office/drawing/2014/main" val="20005"/>
                    </a:ext>
                  </a:extLst>
                </a:gridCol>
                <a:gridCol w="529590">
                  <a:extLst>
                    <a:ext uri="{9D8B030D-6E8A-4147-A177-3AD203B41FA5}">
                      <a16:colId xmlns:a16="http://schemas.microsoft.com/office/drawing/2014/main" val="20006"/>
                    </a:ext>
                  </a:extLst>
                </a:gridCol>
                <a:gridCol w="529590">
                  <a:extLst>
                    <a:ext uri="{9D8B030D-6E8A-4147-A177-3AD203B41FA5}">
                      <a16:colId xmlns:a16="http://schemas.microsoft.com/office/drawing/2014/main" val="20007"/>
                    </a:ext>
                  </a:extLst>
                </a:gridCol>
                <a:gridCol w="529590">
                  <a:extLst>
                    <a:ext uri="{9D8B030D-6E8A-4147-A177-3AD203B41FA5}">
                      <a16:colId xmlns:a16="http://schemas.microsoft.com/office/drawing/2014/main" val="20008"/>
                    </a:ext>
                  </a:extLst>
                </a:gridCol>
              </a:tblGrid>
              <a:tr h="51371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rgbClr val="FFC000"/>
                    </a:solidFill>
                  </a:tcPr>
                </a:tc>
                <a:extLst>
                  <a:ext uri="{0D108BD9-81ED-4DB2-BD59-A6C34878D82A}">
                    <a16:rowId xmlns:a16="http://schemas.microsoft.com/office/drawing/2014/main" val="10003"/>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54483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7" name="文本框 6"/>
          <p:cNvSpPr txBox="1"/>
          <p:nvPr/>
        </p:nvSpPr>
        <p:spPr>
          <a:xfrm>
            <a:off x="2419985" y="4937125"/>
            <a:ext cx="1184910" cy="368300"/>
          </a:xfrm>
          <a:prstGeom prst="rect">
            <a:avLst/>
          </a:prstGeom>
          <a:noFill/>
        </p:spPr>
        <p:txBody>
          <a:bodyPr wrap="square" rtlCol="0">
            <a:spAutoFit/>
          </a:bodyPr>
          <a:lstStyle/>
          <a:p>
            <a:r>
              <a:rPr lang="zh-CN" altLang="en-US"/>
              <a:t>图片</a:t>
            </a:r>
            <a:r>
              <a:rPr lang="en-US" altLang="zh-CN"/>
              <a:t>5</a:t>
            </a:r>
          </a:p>
        </p:txBody>
      </p:sp>
      <p:sp>
        <p:nvSpPr>
          <p:cNvPr id="5" name="文本框 4"/>
          <p:cNvSpPr txBox="1"/>
          <p:nvPr/>
        </p:nvSpPr>
        <p:spPr>
          <a:xfrm>
            <a:off x="8244205" y="5547360"/>
            <a:ext cx="1839595" cy="368300"/>
          </a:xfrm>
          <a:prstGeom prst="rect">
            <a:avLst/>
          </a:prstGeom>
          <a:noFill/>
        </p:spPr>
        <p:txBody>
          <a:bodyPr wrap="square" rtlCol="0">
            <a:spAutoFit/>
          </a:bodyPr>
          <a:lstStyle/>
          <a:p>
            <a:r>
              <a:rPr lang="zh-CN" altLang="en-US"/>
              <a:t>位置矩阵</a:t>
            </a:r>
            <a:r>
              <a:rPr lang="en-US" altLang="zh-CN"/>
              <a:t>5</a:t>
            </a:r>
          </a:p>
        </p:txBody>
      </p:sp>
      <p:sp>
        <p:nvSpPr>
          <p:cNvPr id="8" name="右箭头 7"/>
          <p:cNvSpPr/>
          <p:nvPr/>
        </p:nvSpPr>
        <p:spPr>
          <a:xfrm>
            <a:off x="5831205" y="3134360"/>
            <a:ext cx="483870" cy="58102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nvSpPr>
        <p:spPr>
          <a:xfrm>
            <a:off x="170815" y="118110"/>
            <a:ext cx="2576830" cy="368300"/>
          </a:xfrm>
          <a:prstGeom prst="rect">
            <a:avLst/>
          </a:prstGeom>
          <a:noFill/>
        </p:spPr>
        <p:txBody>
          <a:bodyPr wrap="square" rtlCol="0">
            <a:spAutoFit/>
          </a:bodyPr>
          <a:lstStyle/>
          <a:p>
            <a:r>
              <a:rPr lang="zh-CN" altLang="en-US" b="1"/>
              <a:t>后端接收到第五张图片：</a:t>
            </a:r>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r>
                        <a:rPr lang="en-US" altLang="zh-CN"/>
                        <a:t>2</a:t>
                      </a:r>
                    </a:p>
                  </a:txBody>
                  <a:tcPr>
                    <a:solidFill>
                      <a:srgbClr val="FFC000"/>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2" name="文本框 11"/>
          <p:cNvSpPr txBox="1"/>
          <p:nvPr/>
        </p:nvSpPr>
        <p:spPr>
          <a:xfrm>
            <a:off x="2501265" y="445770"/>
            <a:ext cx="4982845" cy="368300"/>
          </a:xfrm>
          <a:prstGeom prst="rect">
            <a:avLst/>
          </a:prstGeom>
          <a:noFill/>
        </p:spPr>
        <p:txBody>
          <a:bodyPr wrap="square" rtlCol="0">
            <a:spAutoFit/>
          </a:bodyPr>
          <a:lstStyle/>
          <a:p>
            <a:r>
              <a:rPr lang="zh-CN" altLang="en-US"/>
              <a:t>同样利用相同的方法推理出</a:t>
            </a:r>
            <a:r>
              <a:rPr lang="en-US" altLang="zh-CN"/>
              <a:t>1</a:t>
            </a:r>
            <a:r>
              <a:rPr lang="zh-CN" altLang="en-US"/>
              <a:t>号人物</a:t>
            </a:r>
          </a:p>
        </p:txBody>
      </p:sp>
      <p:sp>
        <p:nvSpPr>
          <p:cNvPr id="13" name="左箭头 12"/>
          <p:cNvSpPr/>
          <p:nvPr/>
        </p:nvSpPr>
        <p:spPr>
          <a:xfrm>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推理</a:t>
            </a:r>
          </a:p>
        </p:txBody>
      </p:sp>
      <p:sp>
        <p:nvSpPr>
          <p:cNvPr id="3" name="矩形 2"/>
          <p:cNvSpPr/>
          <p:nvPr/>
        </p:nvSpPr>
        <p:spPr>
          <a:xfrm>
            <a:off x="2275205" y="2569210"/>
            <a:ext cx="945515"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 name="文本框 1"/>
          <p:cNvSpPr txBox="1"/>
          <p:nvPr/>
        </p:nvSpPr>
        <p:spPr>
          <a:xfrm>
            <a:off x="3112770" y="5264785"/>
            <a:ext cx="5472965" cy="646331"/>
          </a:xfrm>
          <a:prstGeom prst="rect">
            <a:avLst/>
          </a:prstGeom>
          <a:noFill/>
        </p:spPr>
        <p:txBody>
          <a:bodyPr wrap="square" rtlCol="0">
            <a:spAutoFit/>
          </a:bodyPr>
          <a:lstStyle/>
          <a:p>
            <a:r>
              <a:rPr lang="zh-CN" altLang="en-US" dirty="0"/>
              <a:t>根据在集合</a:t>
            </a:r>
            <a:r>
              <a:rPr lang="en-US" altLang="zh-CN" dirty="0"/>
              <a:t>D</a:t>
            </a:r>
            <a:r>
              <a:rPr lang="zh-CN" altLang="en-US" dirty="0"/>
              <a:t>中应用骨架相似度模型进行身份估计，判断出</a:t>
            </a:r>
            <a:r>
              <a:rPr lang="en-US" altLang="zh-CN" dirty="0"/>
              <a:t>next</a:t>
            </a:r>
            <a:r>
              <a:rPr lang="zh-CN" altLang="en-US" dirty="0"/>
              <a:t>矩阵中多出的目标为</a:t>
            </a:r>
            <a:r>
              <a:rPr lang="en-US" altLang="zh-CN" dirty="0"/>
              <a:t>2</a:t>
            </a:r>
            <a:r>
              <a:rPr lang="zh-CN" altLang="en-US" dirty="0"/>
              <a:t>号人物</a:t>
            </a:r>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p:nvPr/>
        </p:nvGraphicFramePr>
        <p:xfrm>
          <a:off x="138176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r>
                        <a:rPr lang="en-US" altLang="zh-CN"/>
                        <a:t>2</a:t>
                      </a:r>
                    </a:p>
                  </a:txBody>
                  <a:tcPr>
                    <a:solidFill>
                      <a:srgbClr val="FFC000"/>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graphicFrame>
        <p:nvGraphicFramePr>
          <p:cNvPr id="7" name="表格 6"/>
          <p:cNvGraphicFramePr/>
          <p:nvPr/>
        </p:nvGraphicFramePr>
        <p:xfrm>
          <a:off x="6945630" y="1431925"/>
          <a:ext cx="2731770" cy="2926080"/>
        </p:xfrm>
        <a:graphic>
          <a:graphicData uri="http://schemas.openxmlformats.org/drawingml/2006/table">
            <a:tbl>
              <a:tblPr firstRow="1" bandRow="1">
                <a:tableStyleId>{5C22544A-7EE6-4342-B048-85BDC9FD1C3A}</a:tableStyleId>
              </a:tblPr>
              <a:tblGrid>
                <a:gridCol w="303530">
                  <a:extLst>
                    <a:ext uri="{9D8B030D-6E8A-4147-A177-3AD203B41FA5}">
                      <a16:colId xmlns:a16="http://schemas.microsoft.com/office/drawing/2014/main" val="20000"/>
                    </a:ext>
                  </a:extLst>
                </a:gridCol>
                <a:gridCol w="303530">
                  <a:extLst>
                    <a:ext uri="{9D8B030D-6E8A-4147-A177-3AD203B41FA5}">
                      <a16:colId xmlns:a16="http://schemas.microsoft.com/office/drawing/2014/main" val="20001"/>
                    </a:ext>
                  </a:extLst>
                </a:gridCol>
                <a:gridCol w="303530">
                  <a:extLst>
                    <a:ext uri="{9D8B030D-6E8A-4147-A177-3AD203B41FA5}">
                      <a16:colId xmlns:a16="http://schemas.microsoft.com/office/drawing/2014/main" val="20002"/>
                    </a:ext>
                  </a:extLst>
                </a:gridCol>
                <a:gridCol w="303530">
                  <a:extLst>
                    <a:ext uri="{9D8B030D-6E8A-4147-A177-3AD203B41FA5}">
                      <a16:colId xmlns:a16="http://schemas.microsoft.com/office/drawing/2014/main" val="20003"/>
                    </a:ext>
                  </a:extLst>
                </a:gridCol>
                <a:gridCol w="303530">
                  <a:extLst>
                    <a:ext uri="{9D8B030D-6E8A-4147-A177-3AD203B41FA5}">
                      <a16:colId xmlns:a16="http://schemas.microsoft.com/office/drawing/2014/main" val="20004"/>
                    </a:ext>
                  </a:extLst>
                </a:gridCol>
                <a:gridCol w="303530">
                  <a:extLst>
                    <a:ext uri="{9D8B030D-6E8A-4147-A177-3AD203B41FA5}">
                      <a16:colId xmlns:a16="http://schemas.microsoft.com/office/drawing/2014/main" val="20005"/>
                    </a:ext>
                  </a:extLst>
                </a:gridCol>
                <a:gridCol w="303530">
                  <a:extLst>
                    <a:ext uri="{9D8B030D-6E8A-4147-A177-3AD203B41FA5}">
                      <a16:colId xmlns:a16="http://schemas.microsoft.com/office/drawing/2014/main" val="20006"/>
                    </a:ext>
                  </a:extLst>
                </a:gridCol>
                <a:gridCol w="303530">
                  <a:extLst>
                    <a:ext uri="{9D8B030D-6E8A-4147-A177-3AD203B41FA5}">
                      <a16:colId xmlns:a16="http://schemas.microsoft.com/office/drawing/2014/main" val="20007"/>
                    </a:ext>
                  </a:extLst>
                </a:gridCol>
                <a:gridCol w="303530">
                  <a:extLst>
                    <a:ext uri="{9D8B030D-6E8A-4147-A177-3AD203B41FA5}">
                      <a16:colId xmlns:a16="http://schemas.microsoft.com/office/drawing/2014/main" val="20008"/>
                    </a:ext>
                  </a:extLst>
                </a:gridCol>
              </a:tblGrid>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endParaRPr lang="en-US" altLang="zh-CN"/>
                    </a:p>
                  </a:txBody>
                  <a:tcPr>
                    <a:solidFill>
                      <a:schemeClr val="accent1">
                        <a:lumMod val="60000"/>
                        <a:lumOff val="40000"/>
                      </a:schemeClr>
                    </a:solidFill>
                  </a:tcPr>
                </a:tc>
                <a:tc>
                  <a:txBody>
                    <a:bodyPr/>
                    <a:lstStyle/>
                    <a:p>
                      <a:pPr>
                        <a:buNone/>
                      </a:pPr>
                      <a:r>
                        <a:rPr lang="en-US" altLang="zh-CN"/>
                        <a:t>2</a:t>
                      </a:r>
                    </a:p>
                  </a:txBody>
                  <a:tcPr>
                    <a:solidFill>
                      <a:srgbClr val="FFC000"/>
                    </a:solidFill>
                  </a:tcPr>
                </a:tc>
                <a:extLst>
                  <a:ext uri="{0D108BD9-81ED-4DB2-BD59-A6C34878D82A}">
                    <a16:rowId xmlns:a16="http://schemas.microsoft.com/office/drawing/2014/main" val="10003"/>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3657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10" name="文本框 9"/>
          <p:cNvSpPr txBox="1"/>
          <p:nvPr/>
        </p:nvSpPr>
        <p:spPr>
          <a:xfrm>
            <a:off x="1898650" y="4515485"/>
            <a:ext cx="1839595" cy="368300"/>
          </a:xfrm>
          <a:prstGeom prst="rect">
            <a:avLst/>
          </a:prstGeom>
          <a:noFill/>
        </p:spPr>
        <p:txBody>
          <a:bodyPr wrap="square" rtlCol="0">
            <a:spAutoFit/>
          </a:bodyPr>
          <a:lstStyle/>
          <a:p>
            <a:r>
              <a:rPr lang="en-US" altLang="zh-CN"/>
              <a:t>next</a:t>
            </a:r>
            <a:r>
              <a:rPr lang="zh-CN" altLang="en-US"/>
              <a:t>矩阵</a:t>
            </a:r>
          </a:p>
        </p:txBody>
      </p:sp>
      <p:sp>
        <p:nvSpPr>
          <p:cNvPr id="11" name="文本框 10"/>
          <p:cNvSpPr txBox="1"/>
          <p:nvPr/>
        </p:nvSpPr>
        <p:spPr>
          <a:xfrm>
            <a:off x="7603490" y="4515485"/>
            <a:ext cx="1839595" cy="368300"/>
          </a:xfrm>
          <a:prstGeom prst="rect">
            <a:avLst/>
          </a:prstGeom>
          <a:noFill/>
        </p:spPr>
        <p:txBody>
          <a:bodyPr wrap="square" rtlCol="0">
            <a:spAutoFit/>
          </a:bodyPr>
          <a:lstStyle/>
          <a:p>
            <a:r>
              <a:rPr lang="en-US" altLang="zh-CN"/>
              <a:t>prev</a:t>
            </a:r>
            <a:r>
              <a:rPr lang="zh-CN" altLang="en-US"/>
              <a:t>矩阵</a:t>
            </a:r>
          </a:p>
        </p:txBody>
      </p:sp>
      <p:sp>
        <p:nvSpPr>
          <p:cNvPr id="13" name="左箭头 12"/>
          <p:cNvSpPr/>
          <p:nvPr/>
        </p:nvSpPr>
        <p:spPr>
          <a:xfrm rot="10800000">
            <a:off x="4393565" y="2776855"/>
            <a:ext cx="2033270" cy="588645"/>
          </a:xfrm>
          <a:prstGeom prst="lef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文本框 13"/>
          <p:cNvSpPr txBox="1"/>
          <p:nvPr/>
        </p:nvSpPr>
        <p:spPr>
          <a:xfrm>
            <a:off x="4862830" y="2337435"/>
            <a:ext cx="1348105" cy="368300"/>
          </a:xfrm>
          <a:prstGeom prst="rect">
            <a:avLst/>
          </a:prstGeom>
          <a:noFill/>
        </p:spPr>
        <p:txBody>
          <a:bodyPr wrap="square" rtlCol="0">
            <a:spAutoFit/>
          </a:bodyPr>
          <a:lstStyle/>
          <a:p>
            <a:r>
              <a:rPr lang="zh-CN" altLang="en-US"/>
              <a:t>赋值</a:t>
            </a:r>
          </a:p>
        </p:txBody>
      </p:sp>
      <p:sp>
        <p:nvSpPr>
          <p:cNvPr id="3" name="矩形 2"/>
          <p:cNvSpPr/>
          <p:nvPr/>
        </p:nvSpPr>
        <p:spPr>
          <a:xfrm>
            <a:off x="2275205" y="2569210"/>
            <a:ext cx="945515" cy="1109345"/>
          </a:xfrm>
          <a:prstGeom prst="rect">
            <a:avLst/>
          </a:prstGeom>
          <a:noFill/>
          <a:ln w="76200">
            <a:solidFill>
              <a:schemeClr val="tx1">
                <a:lumMod val="95000"/>
                <a:lumOff val="5000"/>
              </a:schemeClr>
            </a:solidFill>
          </a:ln>
          <a:extLst>
            <a:ext uri="{909E8E84-426E-40DD-AFC4-6F175D3DCCD1}">
              <a14:hiddenFill xmlns:a14="http://schemas.microsoft.com/office/drawing/2010/main">
                <a:solidFill>
                  <a:schemeClr val="tx1">
                    <a:lumMod val="95000"/>
                    <a:lumOff val="5000"/>
                  </a:schemeClr>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推理过程中的两个参数的影响</a:t>
            </a:r>
          </a:p>
        </p:txBody>
      </p:sp>
      <p:sp>
        <p:nvSpPr>
          <p:cNvPr id="3" name="内容占位符 2"/>
          <p:cNvSpPr>
            <a:spLocks noGrp="1"/>
          </p:cNvSpPr>
          <p:nvPr>
            <p:ph idx="1"/>
          </p:nvPr>
        </p:nvSpPr>
        <p:spPr/>
        <p:txBody>
          <a:bodyPr/>
          <a:lstStyle/>
          <a:p>
            <a:r>
              <a:rPr lang="zh-CN" altLang="en-US" dirty="0"/>
              <a:t>网格化时确定的矩阵单元中心距离</a:t>
            </a:r>
            <a:r>
              <a:rPr lang="en-US" altLang="zh-CN" dirty="0"/>
              <a:t>d</a:t>
            </a:r>
          </a:p>
          <a:p>
            <a:pPr marL="457200" lvl="1" indent="457200">
              <a:buNone/>
            </a:pPr>
            <a:r>
              <a:rPr lang="en-US" altLang="zh-CN" dirty="0"/>
              <a:t>d</a:t>
            </a:r>
            <a:r>
              <a:rPr lang="zh-CN" altLang="en-US" dirty="0"/>
              <a:t>应选择合适值。</a:t>
            </a:r>
          </a:p>
          <a:p>
            <a:pPr marL="457200" lvl="1" indent="457200">
              <a:buNone/>
            </a:pPr>
            <a:r>
              <a:rPr lang="zh-CN" altLang="en-US" dirty="0"/>
              <a:t>如果过大，可能会使划分后的一个网格中出现两个或更多人物；也可能遇到后续推理确认目标身份编号过程中，多个目标的</a:t>
            </a:r>
            <a:r>
              <a:rPr lang="en-US" altLang="zh-CN" dirty="0"/>
              <a:t>3*3</a:t>
            </a:r>
            <a:r>
              <a:rPr lang="zh-CN" altLang="en-US" dirty="0"/>
              <a:t>查找范围出现重叠的问题。</a:t>
            </a:r>
          </a:p>
          <a:p>
            <a:pPr marL="457200" lvl="1" indent="457200">
              <a:buNone/>
            </a:pPr>
            <a:r>
              <a:rPr lang="zh-CN" altLang="en-US" dirty="0"/>
              <a:t>如果过小，导致需要创建的存储矩阵规模过大，浪费内存影响性能。</a:t>
            </a:r>
          </a:p>
          <a:p>
            <a:pPr marL="457200" lvl="1" indent="457200">
              <a:buNone/>
            </a:pPr>
            <a:r>
              <a:rPr lang="zh-CN" altLang="en-US" dirty="0"/>
              <a:t>考虑到实际应用场景，</a:t>
            </a:r>
            <a:r>
              <a:rPr lang="en-US" altLang="zh-CN" dirty="0"/>
              <a:t>d</a:t>
            </a:r>
            <a:r>
              <a:rPr lang="zh-CN" altLang="en-US" dirty="0"/>
              <a:t>可选择设定为无人机工作时画面内两个目标距离最短时的距离的</a:t>
            </a:r>
            <a:r>
              <a:rPr lang="en-US" altLang="zh-CN" dirty="0"/>
              <a:t>1/4</a:t>
            </a:r>
            <a:r>
              <a:rPr lang="zh-CN" altLang="en-US" dirty="0"/>
              <a:t>，这样可以避免上述过大过小的问题。</a:t>
            </a:r>
            <a:endParaRPr lang="en-US" altLang="zh-CN" dirty="0"/>
          </a:p>
          <a:p>
            <a:r>
              <a:rPr lang="zh-CN" altLang="en-US" dirty="0"/>
              <a:t>无人机采集图片并发送给后端的时间间隔</a:t>
            </a:r>
            <a:r>
              <a:rPr lang="en-US" altLang="zh-CN" dirty="0"/>
              <a:t>t</a:t>
            </a:r>
          </a:p>
          <a:p>
            <a:pPr marL="457200" lvl="1" indent="457200">
              <a:buNone/>
            </a:pPr>
            <a:r>
              <a:rPr lang="en-US" altLang="zh-CN" dirty="0"/>
              <a:t>t</a:t>
            </a:r>
            <a:r>
              <a:rPr lang="zh-CN" altLang="en-US" dirty="0"/>
              <a:t>应选择合适值。</a:t>
            </a:r>
          </a:p>
          <a:p>
            <a:pPr marL="457200" lvl="1" indent="457200">
              <a:buNone/>
            </a:pPr>
            <a:r>
              <a:rPr lang="zh-CN" altLang="en-US" dirty="0"/>
              <a:t>如果过小，向后端发送图片过于频繁，造成许多不必要的计算，影响性能</a:t>
            </a:r>
          </a:p>
          <a:p>
            <a:pPr marL="457200" lvl="1" indent="457200">
              <a:buNone/>
            </a:pPr>
            <a:r>
              <a:rPr lang="zh-CN" altLang="en-US" dirty="0"/>
              <a:t>如果过大，人物可能在间隔时间内移动过远距离，超出了推理过程中的</a:t>
            </a:r>
            <a:r>
              <a:rPr lang="en-US" altLang="zh-CN" dirty="0"/>
              <a:t>3*3</a:t>
            </a:r>
            <a:r>
              <a:rPr lang="zh-CN" altLang="en-US" dirty="0"/>
              <a:t>查找区域，导致推理失败。</a:t>
            </a:r>
            <a:endParaRPr lang="en-US" altLang="zh-CN" dirty="0"/>
          </a:p>
          <a:p>
            <a:endParaRPr lang="en-US" altLang="zh-CN" dirty="0"/>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核心思路：</a:t>
            </a:r>
          </a:p>
        </p:txBody>
      </p:sp>
      <p:sp>
        <p:nvSpPr>
          <p:cNvPr id="3" name="内容占位符 2"/>
          <p:cNvSpPr>
            <a:spLocks noGrp="1"/>
          </p:cNvSpPr>
          <p:nvPr>
            <p:ph idx="1"/>
          </p:nvPr>
        </p:nvSpPr>
        <p:spPr/>
        <p:txBody>
          <a:bodyPr>
            <a:normAutofit/>
          </a:bodyPr>
          <a:lstStyle/>
          <a:p>
            <a:r>
              <a:rPr lang="zh-CN" altLang="en-US" sz="2400" dirty="0"/>
              <a:t>运动场景网格化</a:t>
            </a:r>
            <a:endParaRPr lang="en-US" altLang="zh-CN" sz="2400" dirty="0"/>
          </a:p>
          <a:p>
            <a:r>
              <a:rPr lang="zh-CN" altLang="en-US" sz="2400" dirty="0"/>
              <a:t>选取合适的矩阵块大小，以确定相邻目标间隔的最小网格数</a:t>
            </a:r>
            <a:endParaRPr lang="en-US" altLang="zh-CN" sz="2400" dirty="0"/>
          </a:p>
          <a:p>
            <a:r>
              <a:rPr lang="zh-CN" altLang="en-US" sz="2400" dirty="0"/>
              <a:t>设置两个矩阵，</a:t>
            </a:r>
            <a:r>
              <a:rPr lang="en-US" altLang="zh-CN" sz="2400" dirty="0" err="1"/>
              <a:t>prev</a:t>
            </a:r>
            <a:r>
              <a:rPr lang="zh-CN" altLang="en-US" sz="2400" dirty="0"/>
              <a:t>矩阵</a:t>
            </a:r>
            <a:r>
              <a:rPr lang="en-US" altLang="zh-CN" sz="2400" dirty="0"/>
              <a:t>(</a:t>
            </a:r>
            <a:r>
              <a:rPr lang="zh-CN" altLang="zh-CN" sz="2400" dirty="0">
                <a:effectLst/>
                <a:latin typeface="+mn-ea"/>
                <a:cs typeface="Times New Roman" panose="02020603050405020304" pitchFamily="18" charset="0"/>
              </a:rPr>
              <a:t>记录当前推理得到的所有目标编号与网格编号的一一对应关系</a:t>
            </a:r>
            <a:r>
              <a:rPr lang="en-US" altLang="zh-CN" sz="2400" dirty="0">
                <a:latin typeface="+mn-ea"/>
                <a:cs typeface="Times New Roman" panose="02020603050405020304" pitchFamily="18" charset="0"/>
              </a:rPr>
              <a:t>)</a:t>
            </a:r>
            <a:r>
              <a:rPr lang="zh-CN" altLang="en-US" sz="2400" dirty="0">
                <a:latin typeface="+mn-ea"/>
                <a:cs typeface="Times New Roman" panose="02020603050405020304" pitchFamily="18" charset="0"/>
              </a:rPr>
              <a:t>；</a:t>
            </a:r>
            <a:r>
              <a:rPr lang="en-US" altLang="zh-CN" sz="2400" dirty="0">
                <a:latin typeface="+mn-ea"/>
                <a:cs typeface="Times New Roman" panose="02020603050405020304" pitchFamily="18" charset="0"/>
              </a:rPr>
              <a:t>next</a:t>
            </a:r>
            <a:r>
              <a:rPr lang="zh-CN" altLang="en-US" sz="2400" dirty="0">
                <a:latin typeface="+mn-ea"/>
                <a:cs typeface="Times New Roman" panose="02020603050405020304" pitchFamily="18" charset="0"/>
              </a:rPr>
              <a:t>矩阵</a:t>
            </a:r>
            <a:r>
              <a:rPr lang="en-US" altLang="zh-CN" sz="2400" dirty="0">
                <a:latin typeface="+mn-ea"/>
                <a:cs typeface="Times New Roman" panose="02020603050405020304" pitchFamily="18" charset="0"/>
              </a:rPr>
              <a:t>(</a:t>
            </a:r>
            <a:r>
              <a:rPr lang="zh-CN" altLang="zh-CN" sz="2400" dirty="0">
                <a:effectLst/>
                <a:latin typeface="+mn-ea"/>
                <a:cs typeface="Times New Roman" panose="02020603050405020304" pitchFamily="18" charset="0"/>
              </a:rPr>
              <a:t>录无人机下一张传回图像中有人的网格编号</a:t>
            </a:r>
            <a:r>
              <a:rPr lang="en-US" altLang="zh-CN" sz="2400" dirty="0">
                <a:effectLst/>
                <a:latin typeface="+mn-ea"/>
                <a:cs typeface="Times New Roman" panose="02020603050405020304" pitchFamily="18" charset="0"/>
              </a:rPr>
              <a:t>)</a:t>
            </a:r>
          </a:p>
          <a:p>
            <a:r>
              <a:rPr lang="zh-CN" altLang="en-US" sz="2400" dirty="0">
                <a:latin typeface="+mn-ea"/>
                <a:cs typeface="Times New Roman" panose="02020603050405020304" pitchFamily="18" charset="0"/>
              </a:rPr>
              <a:t>设置一个集合</a:t>
            </a:r>
            <a:r>
              <a:rPr lang="en-US" altLang="zh-CN" sz="2400" dirty="0">
                <a:latin typeface="+mn-ea"/>
                <a:cs typeface="Times New Roman" panose="02020603050405020304" pitchFamily="18" charset="0"/>
              </a:rPr>
              <a:t>D</a:t>
            </a:r>
            <a:r>
              <a:rPr lang="zh-CN" altLang="en-US" sz="2400" dirty="0">
                <a:latin typeface="+mn-ea"/>
                <a:cs typeface="Times New Roman" panose="02020603050405020304" pitchFamily="18" charset="0"/>
              </a:rPr>
              <a:t>，用于记录未识别的人物身份，将在该集合中利用骨架相似度算法确定身份</a:t>
            </a:r>
            <a:endParaRPr lang="en-US" altLang="zh-CN" sz="2400" dirty="0">
              <a:effectLst/>
              <a:latin typeface="+mn-ea"/>
              <a:cs typeface="Times New Roman" panose="02020603050405020304" pitchFamily="18" charset="0"/>
            </a:endParaRPr>
          </a:p>
          <a:p>
            <a:r>
              <a:rPr lang="zh-CN" altLang="en-US" sz="2400" dirty="0">
                <a:latin typeface="+mn-ea"/>
                <a:cs typeface="Times New Roman" panose="02020603050405020304" pitchFamily="18" charset="0"/>
                <a:sym typeface="+mn-ea"/>
              </a:rPr>
              <a:t>用</a:t>
            </a:r>
            <a:r>
              <a:rPr lang="en-US" altLang="zh-CN" sz="2400" dirty="0">
                <a:latin typeface="+mn-ea"/>
                <a:cs typeface="Times New Roman" panose="02020603050405020304" pitchFamily="18" charset="0"/>
                <a:sym typeface="+mn-ea"/>
              </a:rPr>
              <a:t>next</a:t>
            </a:r>
            <a:r>
              <a:rPr lang="zh-CN" altLang="en-US" sz="2400" dirty="0">
                <a:latin typeface="+mn-ea"/>
                <a:cs typeface="Times New Roman" panose="02020603050405020304" pitchFamily="18" charset="0"/>
                <a:sym typeface="+mn-ea"/>
              </a:rPr>
              <a:t>矩阵更新</a:t>
            </a:r>
            <a:r>
              <a:rPr lang="en-US" altLang="zh-CN" sz="2400" dirty="0" err="1">
                <a:latin typeface="+mn-ea"/>
                <a:cs typeface="Times New Roman" panose="02020603050405020304" pitchFamily="18" charset="0"/>
                <a:sym typeface="+mn-ea"/>
              </a:rPr>
              <a:t>prev</a:t>
            </a:r>
            <a:r>
              <a:rPr lang="zh-CN" altLang="en-US" sz="2400" dirty="0">
                <a:latin typeface="+mn-ea"/>
                <a:cs typeface="Times New Roman" panose="02020603050405020304" pitchFamily="18" charset="0"/>
                <a:sym typeface="+mn-ea"/>
              </a:rPr>
              <a:t>矩阵，实现实时跟踪</a:t>
            </a:r>
            <a:endParaRPr lang="en-US" altLang="zh-CN" sz="2400" dirty="0">
              <a:latin typeface="+mn-ea"/>
              <a:cs typeface="Times New Roman" panose="02020603050405020304" pitchFamily="18" charset="0"/>
              <a:sym typeface="+mn-ea"/>
            </a:endParaRPr>
          </a:p>
          <a:p>
            <a:r>
              <a:rPr lang="zh-CN" altLang="en-US" sz="2400" dirty="0">
                <a:latin typeface="+mn-ea"/>
                <a:cs typeface="Times New Roman" panose="02020603050405020304" pitchFamily="18" charset="0"/>
                <a:sym typeface="+mn-ea"/>
              </a:rPr>
              <a:t>初值由人脸识别得到</a:t>
            </a:r>
            <a:endParaRPr lang="zh-CN" altLang="en-US" sz="2400" dirty="0">
              <a:latin typeface="+mn-ea"/>
              <a:sym typeface="+mn-ea"/>
            </a:endParaRPr>
          </a:p>
        </p:txBody>
      </p:sp>
    </p:spTree>
    <p:extLst>
      <p:ext uri="{BB962C8B-B14F-4D97-AF65-F5344CB8AC3E}">
        <p14:creationId xmlns:p14="http://schemas.microsoft.com/office/powerpoint/2010/main" val="1320652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基本假设：</a:t>
            </a:r>
          </a:p>
        </p:txBody>
      </p:sp>
      <p:sp>
        <p:nvSpPr>
          <p:cNvPr id="3" name="内容占位符 2"/>
          <p:cNvSpPr>
            <a:spLocks noGrp="1"/>
          </p:cNvSpPr>
          <p:nvPr>
            <p:ph idx="1"/>
          </p:nvPr>
        </p:nvSpPr>
        <p:spPr/>
        <p:txBody>
          <a:bodyPr>
            <a:normAutofit/>
          </a:bodyPr>
          <a:lstStyle/>
          <a:p>
            <a:r>
              <a:rPr lang="zh-CN" altLang="zh-CN" sz="2800" dirty="0">
                <a:effectLst/>
                <a:ea typeface="宋体" panose="02010600030101010101" pitchFamily="2" charset="-122"/>
                <a:cs typeface="Times New Roman" panose="02020603050405020304" pitchFamily="18" charset="0"/>
              </a:rPr>
              <a:t>目标在无人机返回一帧图像的时间间隔内</a:t>
            </a:r>
            <a:r>
              <a:rPr lang="zh-CN" altLang="zh-CN" sz="2800" b="1" dirty="0">
                <a:solidFill>
                  <a:srgbClr val="FF0000"/>
                </a:solidFill>
                <a:effectLst/>
                <a:ea typeface="宋体" panose="02010600030101010101" pitchFamily="2" charset="-122"/>
                <a:cs typeface="Times New Roman" panose="02020603050405020304" pitchFamily="18" charset="0"/>
              </a:rPr>
              <a:t>最多移动一个矩阵单元</a:t>
            </a:r>
            <a:r>
              <a:rPr lang="zh-CN" altLang="zh-CN" sz="2800" dirty="0">
                <a:effectLst/>
                <a:ea typeface="宋体" panose="02010600030101010101" pitchFamily="2" charset="-122"/>
                <a:cs typeface="Times New Roman" panose="02020603050405020304" pitchFamily="18" charset="0"/>
              </a:rPr>
              <a:t>，这点由</a:t>
            </a:r>
            <a:r>
              <a:rPr lang="zh-CN" altLang="en-US" sz="2800" dirty="0">
                <a:effectLst/>
                <a:ea typeface="宋体" panose="02010600030101010101" pitchFamily="2" charset="-122"/>
                <a:cs typeface="Times New Roman" panose="02020603050405020304" pitchFamily="18" charset="0"/>
              </a:rPr>
              <a:t>长跑极限速度</a:t>
            </a:r>
            <a:r>
              <a:rPr lang="en-US" altLang="zh-CN" sz="2800" dirty="0">
                <a:effectLst/>
                <a:ea typeface="宋体" panose="02010600030101010101" pitchFamily="2" charset="-122"/>
                <a:cs typeface="Times New Roman" panose="02020603050405020304" pitchFamily="18" charset="0"/>
              </a:rPr>
              <a:t>(&lt;10m/s)</a:t>
            </a:r>
            <a:r>
              <a:rPr lang="zh-CN" altLang="en-US" sz="2800" dirty="0">
                <a:effectLst/>
                <a:ea typeface="宋体" panose="02010600030101010101" pitchFamily="2" charset="-122"/>
                <a:cs typeface="Times New Roman" panose="02020603050405020304" pitchFamily="18" charset="0"/>
              </a:rPr>
              <a:t>和</a:t>
            </a:r>
            <a:r>
              <a:rPr lang="zh-CN" altLang="zh-CN" sz="2800" dirty="0">
                <a:effectLst/>
                <a:ea typeface="宋体" panose="02010600030101010101" pitchFamily="2" charset="-122"/>
                <a:cs typeface="Times New Roman" panose="02020603050405020304" pitchFamily="18" charset="0"/>
              </a:rPr>
              <a:t>大疆无人机的</a:t>
            </a:r>
            <a:r>
              <a:rPr lang="zh-CN" altLang="zh-CN" sz="2800" b="1" dirty="0">
                <a:solidFill>
                  <a:srgbClr val="FF0000"/>
                </a:solidFill>
                <a:effectLst/>
                <a:ea typeface="宋体" panose="02010600030101010101" pitchFamily="2" charset="-122"/>
                <a:cs typeface="Times New Roman" panose="02020603050405020304" pitchFamily="18" charset="0"/>
              </a:rPr>
              <a:t>高帧率</a:t>
            </a:r>
            <a:r>
              <a:rPr lang="en-US" altLang="zh-CN" sz="2800" b="1" dirty="0">
                <a:solidFill>
                  <a:srgbClr val="FF0000"/>
                </a:solidFill>
                <a:effectLst/>
                <a:ea typeface="宋体" panose="02010600030101010101" pitchFamily="2" charset="-122"/>
                <a:cs typeface="Times New Roman" panose="02020603050405020304" pitchFamily="18" charset="0"/>
              </a:rPr>
              <a:t>(60</a:t>
            </a:r>
            <a:r>
              <a:rPr lang="zh-CN" altLang="zh-CN" sz="2800" b="1" dirty="0">
                <a:solidFill>
                  <a:srgbClr val="FF0000"/>
                </a:solidFill>
                <a:effectLst/>
                <a:ea typeface="宋体" panose="02010600030101010101" pitchFamily="2" charset="-122"/>
                <a:cs typeface="Times New Roman" panose="02020603050405020304" pitchFamily="18" charset="0"/>
              </a:rPr>
              <a:t>帧</a:t>
            </a:r>
            <a:r>
              <a:rPr lang="en-US" altLang="zh-CN" sz="2800" b="1" dirty="0">
                <a:solidFill>
                  <a:srgbClr val="FF0000"/>
                </a:solidFill>
                <a:effectLst/>
                <a:ea typeface="宋体" panose="02010600030101010101" pitchFamily="2" charset="-122"/>
                <a:cs typeface="Times New Roman" panose="02020603050405020304" pitchFamily="18" charset="0"/>
              </a:rPr>
              <a:t>)</a:t>
            </a:r>
            <a:r>
              <a:rPr lang="zh-CN" altLang="zh-CN" sz="2800" b="1" dirty="0">
                <a:solidFill>
                  <a:srgbClr val="FF0000"/>
                </a:solidFill>
                <a:effectLst/>
                <a:ea typeface="宋体" panose="02010600030101010101" pitchFamily="2" charset="-122"/>
                <a:cs typeface="Times New Roman" panose="02020603050405020304" pitchFamily="18" charset="0"/>
              </a:rPr>
              <a:t>保证</a:t>
            </a:r>
            <a:r>
              <a:rPr lang="zh-CN" altLang="zh-CN" sz="2800" dirty="0">
                <a:effectLst/>
                <a:ea typeface="宋体" panose="02010600030101010101" pitchFamily="2" charset="-122"/>
                <a:cs typeface="Times New Roman" panose="02020603050405020304" pitchFamily="18" charset="0"/>
              </a:rPr>
              <a:t>。</a:t>
            </a:r>
            <a:endParaRPr lang="zh-CN" altLang="en-US" sz="3600" dirty="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08330" y="611505"/>
            <a:ext cx="10968990" cy="5638165"/>
          </a:xfrm>
        </p:spPr>
        <p:txBody>
          <a:bodyPr>
            <a:normAutofit/>
          </a:bodyPr>
          <a:lstStyle/>
          <a:p>
            <a:pPr marL="0" lvl="0" indent="0">
              <a:buNone/>
            </a:pPr>
            <a:r>
              <a:rPr lang="zh-CN" altLang="en-US" sz="2000" b="1" dirty="0">
                <a:sym typeface="+mn-ea"/>
              </a:rPr>
              <a:t>人物身份推理：</a:t>
            </a:r>
            <a:endParaRPr lang="zh-CN" altLang="en-US" sz="2000" b="1" dirty="0"/>
          </a:p>
          <a:p>
            <a:pPr marL="800100" lvl="1" indent="-342900">
              <a:buFont typeface="+mj-ea"/>
              <a:buAutoNum type="circleNumDbPlain"/>
            </a:pPr>
            <a:r>
              <a:rPr lang="zh-CN" altLang="en-US" sz="2000" dirty="0">
                <a:sym typeface="+mn-ea"/>
              </a:rPr>
              <a:t>骨架相似度算法在</a:t>
            </a:r>
            <a:r>
              <a:rPr lang="zh-CN" altLang="zh-CN" sz="2000" dirty="0">
                <a:effectLst/>
                <a:latin typeface="+mn-ea"/>
                <a:cs typeface="Times New Roman" panose="02020603050405020304" pitchFamily="18" charset="0"/>
              </a:rPr>
              <a:t>与大量人物骨架进行对比识别时</a:t>
            </a:r>
            <a:r>
              <a:rPr lang="zh-CN" altLang="en-US" sz="2000" dirty="0">
                <a:effectLst/>
                <a:latin typeface="+mn-ea"/>
                <a:cs typeface="Times New Roman" panose="02020603050405020304" pitchFamily="18" charset="0"/>
              </a:rPr>
              <a:t>表现不佳，对每一个不确定身份的三维骨架</a:t>
            </a:r>
            <a:r>
              <a:rPr lang="zh-CN" altLang="en-US" sz="2000" dirty="0">
                <a:sym typeface="+mn-ea"/>
              </a:rPr>
              <a:t>，需要尽量减少可能的身份搜索范围。</a:t>
            </a:r>
            <a:endParaRPr lang="en-US" altLang="zh-CN" sz="2000" dirty="0">
              <a:sym typeface="+mn-ea"/>
            </a:endParaRPr>
          </a:p>
          <a:p>
            <a:pPr marL="800100" lvl="1" indent="-342900">
              <a:buFont typeface="+mj-ea"/>
              <a:buAutoNum type="circleNumDbPlain"/>
            </a:pPr>
            <a:r>
              <a:rPr lang="zh-CN" altLang="en-US" sz="2000" dirty="0">
                <a:sym typeface="+mn-ea"/>
              </a:rPr>
              <a:t>对</a:t>
            </a:r>
            <a:r>
              <a:rPr lang="en-US" altLang="zh-CN" sz="2000" dirty="0" err="1">
                <a:sym typeface="+mn-ea"/>
              </a:rPr>
              <a:t>prev</a:t>
            </a:r>
            <a:r>
              <a:rPr lang="zh-CN" altLang="en-US" sz="2000" dirty="0">
                <a:sym typeface="+mn-ea"/>
              </a:rPr>
              <a:t>中的每个人物</a:t>
            </a:r>
            <a:r>
              <a:rPr lang="en-US" altLang="zh-CN" sz="2000" dirty="0">
                <a:sym typeface="+mn-ea"/>
              </a:rPr>
              <a:t>p</a:t>
            </a:r>
            <a:r>
              <a:rPr lang="zh-CN" altLang="en-US" sz="2000" dirty="0">
                <a:sym typeface="+mn-ea"/>
              </a:rPr>
              <a:t>，在</a:t>
            </a:r>
            <a:r>
              <a:rPr lang="en-US" altLang="zh-CN" sz="2000" dirty="0">
                <a:sym typeface="+mn-ea"/>
              </a:rPr>
              <a:t>next</a:t>
            </a:r>
            <a:r>
              <a:rPr lang="zh-CN" altLang="en-US" sz="2000" dirty="0">
                <a:sym typeface="+mn-ea"/>
              </a:rPr>
              <a:t>矩阵中的对应位置的</a:t>
            </a:r>
            <a:r>
              <a:rPr lang="en-US" altLang="zh-CN" sz="2000" dirty="0">
                <a:sym typeface="+mn-ea"/>
              </a:rPr>
              <a:t>3</a:t>
            </a:r>
            <a:r>
              <a:rPr lang="zh-CN" altLang="en-US" sz="2000" dirty="0">
                <a:sym typeface="+mn-ea"/>
              </a:rPr>
              <a:t>×</a:t>
            </a:r>
            <a:r>
              <a:rPr lang="en-US" altLang="zh-CN" sz="2000" dirty="0">
                <a:sym typeface="+mn-ea"/>
              </a:rPr>
              <a:t>3</a:t>
            </a:r>
            <a:r>
              <a:rPr lang="zh-CN" altLang="en-US" sz="2000" dirty="0">
                <a:sym typeface="+mn-ea"/>
              </a:rPr>
              <a:t>范围内查找是否有人物。</a:t>
            </a:r>
            <a:endParaRPr lang="zh-CN" altLang="en-US" sz="2000" dirty="0"/>
          </a:p>
          <a:p>
            <a:pPr marL="1257300" lvl="2" indent="-342900">
              <a:buFont typeface="+mj-ea"/>
              <a:buAutoNum type="circleNumDbPlain"/>
            </a:pPr>
            <a:r>
              <a:rPr lang="zh-CN" altLang="en-US" sz="2000" dirty="0">
                <a:sym typeface="+mn-ea"/>
              </a:rPr>
              <a:t>查找到唯一目标：由于人物运动的连续性，判断该人物身份编号为</a:t>
            </a:r>
            <a:r>
              <a:rPr lang="en-US" altLang="zh-CN" sz="2000" dirty="0">
                <a:sym typeface="+mn-ea"/>
              </a:rPr>
              <a:t>p</a:t>
            </a:r>
          </a:p>
          <a:p>
            <a:pPr marL="1257300" lvl="2" indent="-342900">
              <a:buFont typeface="+mj-ea"/>
              <a:buAutoNum type="circleNumDbPlain"/>
            </a:pPr>
            <a:r>
              <a:rPr lang="zh-CN" altLang="en-US" sz="2000" dirty="0">
                <a:sym typeface="+mn-ea"/>
              </a:rPr>
              <a:t>查找到多个目标：实际不会发生，程序报错</a:t>
            </a:r>
            <a:endParaRPr lang="en-US" altLang="zh-CN" sz="2000" dirty="0">
              <a:sym typeface="+mn-ea"/>
            </a:endParaRPr>
          </a:p>
          <a:p>
            <a:pPr marL="1257300" lvl="2" indent="-342900">
              <a:buFont typeface="+mj-ea"/>
              <a:buAutoNum type="circleNumDbPlain"/>
            </a:pPr>
            <a:r>
              <a:rPr lang="zh-CN" altLang="en-US" sz="2000" dirty="0">
                <a:sym typeface="+mn-ea"/>
              </a:rPr>
              <a:t>未查找到人物：此时情况只可能是在检测范围边缘，人物超出检测范围时发生。将</a:t>
            </a:r>
            <a:r>
              <a:rPr lang="en-US" altLang="zh-CN" sz="2000" dirty="0">
                <a:sym typeface="+mn-ea"/>
              </a:rPr>
              <a:t>p</a:t>
            </a:r>
            <a:r>
              <a:rPr lang="zh-CN" altLang="en-US" sz="2000" dirty="0">
                <a:sym typeface="+mn-ea"/>
              </a:rPr>
              <a:t>加入未识别人物集合</a:t>
            </a:r>
          </a:p>
          <a:p>
            <a:pPr marL="800100" lvl="1" indent="-342900">
              <a:buFont typeface="+mj-ea"/>
              <a:buAutoNum type="circleNumDbPlain"/>
            </a:pPr>
            <a:r>
              <a:rPr lang="zh-CN" altLang="en-US" sz="2000" dirty="0">
                <a:sym typeface="+mn-ea"/>
              </a:rPr>
              <a:t>如果遍历过</a:t>
            </a:r>
            <a:r>
              <a:rPr lang="en-US" altLang="zh-CN" sz="2000" dirty="0" err="1">
                <a:sym typeface="+mn-ea"/>
              </a:rPr>
              <a:t>prev</a:t>
            </a:r>
            <a:r>
              <a:rPr lang="zh-CN" altLang="en-US" sz="2000" dirty="0">
                <a:sym typeface="+mn-ea"/>
              </a:rPr>
              <a:t>中的每个人物后，</a:t>
            </a:r>
            <a:r>
              <a:rPr lang="en-US" altLang="zh-CN" sz="2000" dirty="0">
                <a:sym typeface="+mn-ea"/>
              </a:rPr>
              <a:t>next</a:t>
            </a:r>
            <a:r>
              <a:rPr lang="zh-CN" altLang="en-US" sz="2000" dirty="0">
                <a:sym typeface="+mn-ea"/>
              </a:rPr>
              <a:t>中还有未知身份编号的人物，说明该人物是离开检测区域后重新进入检测范围的人物。利用骨架相似度进行判断</a:t>
            </a:r>
            <a:endParaRPr lang="en-US" altLang="zh-CN" sz="2000" dirty="0">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39795" y="2723585"/>
            <a:ext cx="10969200" cy="705600"/>
          </a:xfrm>
        </p:spPr>
        <p:txBody>
          <a:bodyPr>
            <a:noAutofit/>
          </a:bodyPr>
          <a:lstStyle/>
          <a:p>
            <a:pPr algn="ctr"/>
            <a:r>
              <a:rPr lang="zh-CN" altLang="en-US" sz="6000"/>
              <a:t>实例分析</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采集图像</a:t>
            </a:r>
          </a:p>
        </p:txBody>
      </p:sp>
      <p:sp>
        <p:nvSpPr>
          <p:cNvPr id="3" name="内容占位符 2"/>
          <p:cNvSpPr>
            <a:spLocks noGrp="1"/>
          </p:cNvSpPr>
          <p:nvPr>
            <p:ph idx="1"/>
          </p:nvPr>
        </p:nvSpPr>
        <p:spPr>
          <a:xfrm>
            <a:off x="608400" y="1364035"/>
            <a:ext cx="10969200" cy="4759200"/>
          </a:xfrm>
        </p:spPr>
        <p:txBody>
          <a:bodyPr>
            <a:normAutofit/>
          </a:bodyPr>
          <a:lstStyle/>
          <a:p>
            <a:r>
              <a:rPr lang="zh-CN" altLang="en-US" sz="2400" dirty="0"/>
              <a:t>无人机每隔一定时间采集当前拍摄画面以图片形式传递给后端。以下为无人机在一段时间内采集到的</a:t>
            </a:r>
            <a:r>
              <a:rPr lang="en-US" altLang="zh-CN" sz="2400" dirty="0"/>
              <a:t>5</a:t>
            </a:r>
            <a:r>
              <a:rPr lang="zh-CN" altLang="en-US" sz="2400" dirty="0"/>
              <a:t>张图片</a:t>
            </a:r>
            <a:r>
              <a:rPr lang="en-US" altLang="zh-CN" sz="2400" dirty="0"/>
              <a:t>(</a:t>
            </a:r>
            <a:r>
              <a:rPr lang="zh-CN" altLang="en-US" sz="2400" dirty="0"/>
              <a:t>间隔多帧</a:t>
            </a:r>
            <a:r>
              <a:rPr lang="en-US" altLang="zh-CN" sz="2400" dirty="0"/>
              <a:t>)</a:t>
            </a:r>
            <a:endParaRPr lang="zh-CN" altLang="en-US" sz="2400" dirty="0"/>
          </a:p>
        </p:txBody>
      </p:sp>
      <p:grpSp>
        <p:nvGrpSpPr>
          <p:cNvPr id="14" name="组合 13">
            <a:extLst>
              <a:ext uri="{FF2B5EF4-FFF2-40B4-BE49-F238E27FC236}">
                <a16:creationId xmlns:a16="http://schemas.microsoft.com/office/drawing/2014/main" id="{28FD4A20-4F08-4811-818B-F115151F1EE3}"/>
              </a:ext>
            </a:extLst>
          </p:cNvPr>
          <p:cNvGrpSpPr/>
          <p:nvPr/>
        </p:nvGrpSpPr>
        <p:grpSpPr>
          <a:xfrm>
            <a:off x="885591" y="2961206"/>
            <a:ext cx="10151745" cy="1798955"/>
            <a:chOff x="298450" y="2210435"/>
            <a:chExt cx="10151745" cy="1798955"/>
          </a:xfrm>
        </p:grpSpPr>
        <p:pic>
          <p:nvPicPr>
            <p:cNvPr id="4" name="内容占位符 3" descr="QQ图片20240101181612"/>
            <p:cNvPicPr>
              <a:picLocks noChangeAspect="1"/>
            </p:cNvPicPr>
            <p:nvPr/>
          </p:nvPicPr>
          <p:blipFill>
            <a:blip r:embed="rId3"/>
            <a:stretch>
              <a:fillRect/>
            </a:stretch>
          </p:blipFill>
          <p:spPr>
            <a:xfrm>
              <a:off x="298450" y="2212975"/>
              <a:ext cx="1689100" cy="1267460"/>
            </a:xfrm>
            <a:prstGeom prst="rect">
              <a:avLst/>
            </a:prstGeom>
          </p:spPr>
        </p:pic>
        <p:pic>
          <p:nvPicPr>
            <p:cNvPr id="5" name="图片 4" descr="QQ图片20240101181442"/>
            <p:cNvPicPr>
              <a:picLocks noChangeAspect="1"/>
            </p:cNvPicPr>
            <p:nvPr/>
          </p:nvPicPr>
          <p:blipFill>
            <a:blip r:embed="rId4"/>
            <a:stretch>
              <a:fillRect/>
            </a:stretch>
          </p:blipFill>
          <p:spPr>
            <a:xfrm>
              <a:off x="2419985" y="2212975"/>
              <a:ext cx="1673860" cy="1255395"/>
            </a:xfrm>
            <a:prstGeom prst="rect">
              <a:avLst/>
            </a:prstGeom>
          </p:spPr>
        </p:pic>
        <p:pic>
          <p:nvPicPr>
            <p:cNvPr id="6" name="图片 5" descr="QQ图片20240101181617"/>
            <p:cNvPicPr>
              <a:picLocks noChangeAspect="1"/>
            </p:cNvPicPr>
            <p:nvPr/>
          </p:nvPicPr>
          <p:blipFill>
            <a:blip r:embed="rId5"/>
            <a:stretch>
              <a:fillRect/>
            </a:stretch>
          </p:blipFill>
          <p:spPr>
            <a:xfrm>
              <a:off x="4511675" y="2210435"/>
              <a:ext cx="1717040" cy="1288415"/>
            </a:xfrm>
            <a:prstGeom prst="rect">
              <a:avLst/>
            </a:prstGeom>
          </p:spPr>
        </p:pic>
        <p:pic>
          <p:nvPicPr>
            <p:cNvPr id="7" name="图片 6" descr="QQ图片20240101181621"/>
            <p:cNvPicPr>
              <a:picLocks noChangeAspect="1"/>
            </p:cNvPicPr>
            <p:nvPr/>
          </p:nvPicPr>
          <p:blipFill>
            <a:blip r:embed="rId6"/>
            <a:stretch>
              <a:fillRect/>
            </a:stretch>
          </p:blipFill>
          <p:spPr>
            <a:xfrm>
              <a:off x="6661150" y="2212975"/>
              <a:ext cx="1678305" cy="1258570"/>
            </a:xfrm>
            <a:prstGeom prst="rect">
              <a:avLst/>
            </a:prstGeom>
          </p:spPr>
        </p:pic>
        <p:pic>
          <p:nvPicPr>
            <p:cNvPr id="8" name="图片 7" descr="QQ图片20240101181630"/>
            <p:cNvPicPr>
              <a:picLocks noChangeAspect="1"/>
            </p:cNvPicPr>
            <p:nvPr/>
          </p:nvPicPr>
          <p:blipFill>
            <a:blip r:embed="rId7"/>
            <a:stretch>
              <a:fillRect/>
            </a:stretch>
          </p:blipFill>
          <p:spPr>
            <a:xfrm>
              <a:off x="8752840" y="2212975"/>
              <a:ext cx="1697355" cy="1273175"/>
            </a:xfrm>
            <a:prstGeom prst="rect">
              <a:avLst/>
            </a:prstGeom>
          </p:spPr>
        </p:pic>
        <p:sp>
          <p:nvSpPr>
            <p:cNvPr id="9" name="文本框 8"/>
            <p:cNvSpPr txBox="1"/>
            <p:nvPr/>
          </p:nvSpPr>
          <p:spPr>
            <a:xfrm>
              <a:off x="662305" y="3641090"/>
              <a:ext cx="1050290" cy="368300"/>
            </a:xfrm>
            <a:prstGeom prst="rect">
              <a:avLst/>
            </a:prstGeom>
            <a:noFill/>
          </p:spPr>
          <p:txBody>
            <a:bodyPr wrap="square" rtlCol="0">
              <a:spAutoFit/>
            </a:bodyPr>
            <a:lstStyle/>
            <a:p>
              <a:r>
                <a:rPr lang="zh-CN" altLang="en-US"/>
                <a:t>图片</a:t>
              </a:r>
              <a:r>
                <a:rPr lang="en-US" altLang="zh-CN"/>
                <a:t>1</a:t>
              </a:r>
            </a:p>
          </p:txBody>
        </p:sp>
        <p:sp>
          <p:nvSpPr>
            <p:cNvPr id="10" name="文本框 9"/>
            <p:cNvSpPr txBox="1"/>
            <p:nvPr/>
          </p:nvSpPr>
          <p:spPr>
            <a:xfrm>
              <a:off x="2739390" y="3641090"/>
              <a:ext cx="1050290" cy="368300"/>
            </a:xfrm>
            <a:prstGeom prst="rect">
              <a:avLst/>
            </a:prstGeom>
            <a:noFill/>
          </p:spPr>
          <p:txBody>
            <a:bodyPr wrap="square" rtlCol="0">
              <a:spAutoFit/>
            </a:bodyPr>
            <a:lstStyle/>
            <a:p>
              <a:r>
                <a:rPr lang="zh-CN" altLang="en-US"/>
                <a:t>图片</a:t>
              </a:r>
              <a:r>
                <a:rPr lang="en-US" altLang="zh-CN"/>
                <a:t>2</a:t>
              </a:r>
            </a:p>
          </p:txBody>
        </p:sp>
        <p:sp>
          <p:nvSpPr>
            <p:cNvPr id="11" name="文本框 10"/>
            <p:cNvSpPr txBox="1"/>
            <p:nvPr/>
          </p:nvSpPr>
          <p:spPr>
            <a:xfrm>
              <a:off x="4874895" y="3641090"/>
              <a:ext cx="1050290" cy="368300"/>
            </a:xfrm>
            <a:prstGeom prst="rect">
              <a:avLst/>
            </a:prstGeom>
            <a:noFill/>
          </p:spPr>
          <p:txBody>
            <a:bodyPr wrap="square" rtlCol="0">
              <a:spAutoFit/>
            </a:bodyPr>
            <a:lstStyle/>
            <a:p>
              <a:r>
                <a:rPr lang="zh-CN" altLang="en-US" dirty="0"/>
                <a:t>图片</a:t>
              </a:r>
              <a:r>
                <a:rPr lang="en-US" altLang="zh-CN" dirty="0"/>
                <a:t>3</a:t>
              </a:r>
            </a:p>
          </p:txBody>
        </p:sp>
        <p:sp>
          <p:nvSpPr>
            <p:cNvPr id="12" name="文本框 11"/>
            <p:cNvSpPr txBox="1"/>
            <p:nvPr/>
          </p:nvSpPr>
          <p:spPr>
            <a:xfrm>
              <a:off x="7010400" y="3641090"/>
              <a:ext cx="1050290" cy="368300"/>
            </a:xfrm>
            <a:prstGeom prst="rect">
              <a:avLst/>
            </a:prstGeom>
            <a:noFill/>
          </p:spPr>
          <p:txBody>
            <a:bodyPr wrap="square" rtlCol="0">
              <a:spAutoFit/>
            </a:bodyPr>
            <a:lstStyle/>
            <a:p>
              <a:r>
                <a:rPr lang="zh-CN" altLang="en-US"/>
                <a:t>图片</a:t>
              </a:r>
              <a:r>
                <a:rPr lang="en-US" altLang="zh-CN"/>
                <a:t>4</a:t>
              </a:r>
            </a:p>
          </p:txBody>
        </p:sp>
        <p:sp>
          <p:nvSpPr>
            <p:cNvPr id="13" name="文本框 12"/>
            <p:cNvSpPr txBox="1"/>
            <p:nvPr/>
          </p:nvSpPr>
          <p:spPr>
            <a:xfrm>
              <a:off x="9145905" y="3641090"/>
              <a:ext cx="1050290" cy="368300"/>
            </a:xfrm>
            <a:prstGeom prst="rect">
              <a:avLst/>
            </a:prstGeom>
            <a:noFill/>
          </p:spPr>
          <p:txBody>
            <a:bodyPr wrap="square" rtlCol="0">
              <a:spAutoFit/>
            </a:bodyPr>
            <a:lstStyle/>
            <a:p>
              <a:r>
                <a:rPr lang="zh-CN" altLang="en-US"/>
                <a:t>图片</a:t>
              </a:r>
              <a:r>
                <a:rPr lang="en-US" altLang="zh-CN"/>
                <a:t>5</a:t>
              </a:r>
            </a:p>
          </p:txBody>
        </p:sp>
      </p:gr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en-US" dirty="0">
                <a:sym typeface="+mn-ea"/>
              </a:rPr>
              <a:t>后端分析图像中人物位置信息并将图片数据网格化</a:t>
            </a:r>
            <a:endParaRPr lang="zh-CN" altLang="en-US" dirty="0"/>
          </a:p>
        </p:txBody>
      </p:sp>
      <p:pic>
        <p:nvPicPr>
          <p:cNvPr id="4" name="内容占位符 3" descr="QQ图片20240101181612"/>
          <p:cNvPicPr>
            <a:picLocks noChangeAspect="1"/>
          </p:cNvPicPr>
          <p:nvPr/>
        </p:nvPicPr>
        <p:blipFill>
          <a:blip r:embed="rId3"/>
          <a:stretch>
            <a:fillRect/>
          </a:stretch>
        </p:blipFill>
        <p:spPr>
          <a:xfrm>
            <a:off x="208915" y="1689735"/>
            <a:ext cx="4115435" cy="3086735"/>
          </a:xfrm>
          <a:prstGeom prst="rect">
            <a:avLst/>
          </a:prstGeom>
        </p:spPr>
      </p:pic>
      <p:pic>
        <p:nvPicPr>
          <p:cNvPr id="5" name="内容占位符 3"/>
          <p:cNvPicPr>
            <a:picLocks noChangeAspect="1"/>
          </p:cNvPicPr>
          <p:nvPr/>
        </p:nvPicPr>
        <p:blipFill>
          <a:blip r:embed="rId4"/>
          <a:stretch>
            <a:fillRect/>
          </a:stretch>
        </p:blipFill>
        <p:spPr>
          <a:xfrm>
            <a:off x="7121525" y="1689735"/>
            <a:ext cx="4067175" cy="3086735"/>
          </a:xfrm>
          <a:prstGeom prst="rect">
            <a:avLst/>
          </a:prstGeom>
        </p:spPr>
      </p:pic>
      <p:sp>
        <p:nvSpPr>
          <p:cNvPr id="6" name="右箭头 5"/>
          <p:cNvSpPr/>
          <p:nvPr/>
        </p:nvSpPr>
        <p:spPr>
          <a:xfrm>
            <a:off x="4754880" y="2784475"/>
            <a:ext cx="1936115" cy="930910"/>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椭圆 6"/>
          <p:cNvSpPr/>
          <p:nvPr/>
        </p:nvSpPr>
        <p:spPr>
          <a:xfrm>
            <a:off x="8877300" y="3313430"/>
            <a:ext cx="193675" cy="17843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椭圆 7"/>
          <p:cNvSpPr/>
          <p:nvPr/>
        </p:nvSpPr>
        <p:spPr>
          <a:xfrm>
            <a:off x="9808210" y="2979420"/>
            <a:ext cx="193675" cy="178435"/>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9" name="直接箭头连接符 8"/>
          <p:cNvCxnSpPr>
            <a:stCxn id="7" idx="3"/>
          </p:cNvCxnSpPr>
          <p:nvPr/>
        </p:nvCxnSpPr>
        <p:spPr>
          <a:xfrm flipH="1">
            <a:off x="7395210" y="3465830"/>
            <a:ext cx="1510665" cy="183578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0" name="直接箭头连接符 9"/>
          <p:cNvCxnSpPr>
            <a:stCxn id="8" idx="5"/>
          </p:cNvCxnSpPr>
          <p:nvPr/>
        </p:nvCxnSpPr>
        <p:spPr>
          <a:xfrm>
            <a:off x="9973310" y="3131820"/>
            <a:ext cx="370840" cy="2221865"/>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1" name="文本框 10"/>
          <p:cNvSpPr txBox="1"/>
          <p:nvPr/>
        </p:nvSpPr>
        <p:spPr>
          <a:xfrm>
            <a:off x="6680200" y="5331460"/>
            <a:ext cx="1511935" cy="368300"/>
          </a:xfrm>
          <a:prstGeom prst="rect">
            <a:avLst/>
          </a:prstGeom>
          <a:noFill/>
        </p:spPr>
        <p:txBody>
          <a:bodyPr wrap="square" rtlCol="0">
            <a:spAutoFit/>
          </a:bodyPr>
          <a:lstStyle/>
          <a:p>
            <a:r>
              <a:rPr lang="zh-CN" altLang="en-US"/>
              <a:t>人物</a:t>
            </a:r>
            <a:r>
              <a:rPr lang="en-US" altLang="zh-CN"/>
              <a:t>1</a:t>
            </a:r>
          </a:p>
        </p:txBody>
      </p:sp>
      <p:sp>
        <p:nvSpPr>
          <p:cNvPr id="12" name="文本框 11"/>
          <p:cNvSpPr txBox="1"/>
          <p:nvPr/>
        </p:nvSpPr>
        <p:spPr>
          <a:xfrm>
            <a:off x="10158095" y="5391150"/>
            <a:ext cx="982980" cy="368300"/>
          </a:xfrm>
          <a:prstGeom prst="rect">
            <a:avLst/>
          </a:prstGeom>
          <a:noFill/>
        </p:spPr>
        <p:txBody>
          <a:bodyPr wrap="square" rtlCol="0">
            <a:spAutoFit/>
          </a:bodyPr>
          <a:lstStyle/>
          <a:p>
            <a:r>
              <a:rPr lang="zh-CN" altLang="en-US"/>
              <a:t>人物</a:t>
            </a:r>
            <a:r>
              <a:rPr lang="en-US" altLang="zh-CN"/>
              <a:t>2</a:t>
            </a:r>
          </a:p>
        </p:txBody>
      </p:sp>
      <p:sp>
        <p:nvSpPr>
          <p:cNvPr id="13" name="文本框 12"/>
          <p:cNvSpPr txBox="1"/>
          <p:nvPr/>
        </p:nvSpPr>
        <p:spPr>
          <a:xfrm>
            <a:off x="1764665" y="4944110"/>
            <a:ext cx="982980" cy="368300"/>
          </a:xfrm>
          <a:prstGeom prst="rect">
            <a:avLst/>
          </a:prstGeom>
          <a:noFill/>
        </p:spPr>
        <p:txBody>
          <a:bodyPr wrap="square" rtlCol="0">
            <a:spAutoFit/>
          </a:bodyPr>
          <a:lstStyle/>
          <a:p>
            <a:r>
              <a:rPr lang="zh-CN" altLang="en-US"/>
              <a:t>图片</a:t>
            </a:r>
            <a:r>
              <a:rPr lang="en-US" altLang="zh-CN"/>
              <a:t>1</a:t>
            </a:r>
          </a:p>
        </p:txBody>
      </p:sp>
      <p:sp>
        <p:nvSpPr>
          <p:cNvPr id="14" name="文本框 13"/>
          <p:cNvSpPr txBox="1"/>
          <p:nvPr/>
        </p:nvSpPr>
        <p:spPr>
          <a:xfrm>
            <a:off x="4912360" y="2611120"/>
            <a:ext cx="1351280" cy="368300"/>
          </a:xfrm>
          <a:prstGeom prst="rect">
            <a:avLst/>
          </a:prstGeom>
          <a:noFill/>
        </p:spPr>
        <p:txBody>
          <a:bodyPr wrap="square" rtlCol="0">
            <a:spAutoFit/>
          </a:bodyPr>
          <a:lstStyle/>
          <a:p>
            <a:r>
              <a:rPr lang="zh-CN" altLang="en-US"/>
              <a:t>面部识别</a:t>
            </a:r>
          </a:p>
        </p:txBody>
      </p:sp>
      <p:sp>
        <p:nvSpPr>
          <p:cNvPr id="15" name="文本框 14"/>
          <p:cNvSpPr txBox="1"/>
          <p:nvPr/>
        </p:nvSpPr>
        <p:spPr>
          <a:xfrm>
            <a:off x="4818380" y="3551555"/>
            <a:ext cx="1384935" cy="645160"/>
          </a:xfrm>
          <a:prstGeom prst="rect">
            <a:avLst/>
          </a:prstGeom>
          <a:noFill/>
        </p:spPr>
        <p:txBody>
          <a:bodyPr wrap="square" rtlCol="0">
            <a:spAutoFit/>
          </a:bodyPr>
          <a:lstStyle/>
          <a:p>
            <a:r>
              <a:rPr lang="zh-CN" altLang="en-US"/>
              <a:t>识别人物身份编号</a:t>
            </a:r>
          </a:p>
        </p:txBody>
      </p:sp>
      <p:sp>
        <p:nvSpPr>
          <p:cNvPr id="16" name="文本框 15"/>
          <p:cNvSpPr txBox="1"/>
          <p:nvPr/>
        </p:nvSpPr>
        <p:spPr>
          <a:xfrm>
            <a:off x="170815" y="118110"/>
            <a:ext cx="2576830" cy="368300"/>
          </a:xfrm>
          <a:prstGeom prst="rect">
            <a:avLst/>
          </a:prstGeom>
          <a:noFill/>
        </p:spPr>
        <p:txBody>
          <a:bodyPr wrap="square" rtlCol="0">
            <a:spAutoFit/>
          </a:bodyPr>
          <a:lstStyle/>
          <a:p>
            <a:r>
              <a:rPr lang="zh-CN" altLang="en-US" b="1"/>
              <a:t>后端接收到第一张图片：</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95345" y="175965"/>
            <a:ext cx="10969200" cy="705600"/>
          </a:xfrm>
        </p:spPr>
        <p:txBody>
          <a:bodyPr>
            <a:normAutofit fontScale="90000"/>
          </a:bodyPr>
          <a:lstStyle/>
          <a:p>
            <a:r>
              <a:rPr lang="zh-CN" altLang="en-US"/>
              <a:t>将图片中的人物位置信息及身份以矩阵形式进行记录</a:t>
            </a:r>
          </a:p>
        </p:txBody>
      </p:sp>
      <p:pic>
        <p:nvPicPr>
          <p:cNvPr id="4" name="内容占位符 3"/>
          <p:cNvPicPr>
            <a:picLocks noGrp="1" noChangeAspect="1"/>
          </p:cNvPicPr>
          <p:nvPr>
            <p:ph idx="1"/>
          </p:nvPr>
        </p:nvPicPr>
        <p:blipFill>
          <a:blip r:embed="rId4"/>
          <a:stretch>
            <a:fillRect/>
          </a:stretch>
        </p:blipFill>
        <p:spPr>
          <a:xfrm>
            <a:off x="295275" y="1203960"/>
            <a:ext cx="5397500" cy="4095750"/>
          </a:xfrm>
          <a:prstGeom prst="rect">
            <a:avLst/>
          </a:prstGeom>
        </p:spPr>
      </p:pic>
      <p:graphicFrame>
        <p:nvGraphicFramePr>
          <p:cNvPr id="5" name="表格 4"/>
          <p:cNvGraphicFramePr/>
          <p:nvPr>
            <p:custDataLst>
              <p:tags r:id="rId2"/>
            </p:custDataLst>
            <p:extLst>
              <p:ext uri="{D42A27DB-BD31-4B8C-83A1-F6EECF244321}">
                <p14:modId xmlns:p14="http://schemas.microsoft.com/office/powerpoint/2010/main" val="4205582809"/>
              </p:ext>
            </p:extLst>
          </p:nvPr>
        </p:nvGraphicFramePr>
        <p:xfrm>
          <a:off x="6490970" y="978535"/>
          <a:ext cx="4766310" cy="4321175"/>
        </p:xfrm>
        <a:graphic>
          <a:graphicData uri="http://schemas.openxmlformats.org/drawingml/2006/table">
            <a:tbl>
              <a:tblPr firstRow="1" bandRow="1">
                <a:tableStyleId>{5C22544A-7EE6-4342-B048-85BDC9FD1C3A}</a:tableStyleId>
              </a:tblPr>
              <a:tblGrid>
                <a:gridCol w="529590">
                  <a:extLst>
                    <a:ext uri="{9D8B030D-6E8A-4147-A177-3AD203B41FA5}">
                      <a16:colId xmlns:a16="http://schemas.microsoft.com/office/drawing/2014/main" val="20000"/>
                    </a:ext>
                  </a:extLst>
                </a:gridCol>
                <a:gridCol w="529590">
                  <a:extLst>
                    <a:ext uri="{9D8B030D-6E8A-4147-A177-3AD203B41FA5}">
                      <a16:colId xmlns:a16="http://schemas.microsoft.com/office/drawing/2014/main" val="20001"/>
                    </a:ext>
                  </a:extLst>
                </a:gridCol>
                <a:gridCol w="529590">
                  <a:extLst>
                    <a:ext uri="{9D8B030D-6E8A-4147-A177-3AD203B41FA5}">
                      <a16:colId xmlns:a16="http://schemas.microsoft.com/office/drawing/2014/main" val="20002"/>
                    </a:ext>
                  </a:extLst>
                </a:gridCol>
                <a:gridCol w="529590">
                  <a:extLst>
                    <a:ext uri="{9D8B030D-6E8A-4147-A177-3AD203B41FA5}">
                      <a16:colId xmlns:a16="http://schemas.microsoft.com/office/drawing/2014/main" val="20003"/>
                    </a:ext>
                  </a:extLst>
                </a:gridCol>
                <a:gridCol w="529590">
                  <a:extLst>
                    <a:ext uri="{9D8B030D-6E8A-4147-A177-3AD203B41FA5}">
                      <a16:colId xmlns:a16="http://schemas.microsoft.com/office/drawing/2014/main" val="20004"/>
                    </a:ext>
                  </a:extLst>
                </a:gridCol>
                <a:gridCol w="529590">
                  <a:extLst>
                    <a:ext uri="{9D8B030D-6E8A-4147-A177-3AD203B41FA5}">
                      <a16:colId xmlns:a16="http://schemas.microsoft.com/office/drawing/2014/main" val="20005"/>
                    </a:ext>
                  </a:extLst>
                </a:gridCol>
                <a:gridCol w="529590">
                  <a:extLst>
                    <a:ext uri="{9D8B030D-6E8A-4147-A177-3AD203B41FA5}">
                      <a16:colId xmlns:a16="http://schemas.microsoft.com/office/drawing/2014/main" val="20006"/>
                    </a:ext>
                  </a:extLst>
                </a:gridCol>
                <a:gridCol w="529590">
                  <a:extLst>
                    <a:ext uri="{9D8B030D-6E8A-4147-A177-3AD203B41FA5}">
                      <a16:colId xmlns:a16="http://schemas.microsoft.com/office/drawing/2014/main" val="20007"/>
                    </a:ext>
                  </a:extLst>
                </a:gridCol>
                <a:gridCol w="529590">
                  <a:extLst>
                    <a:ext uri="{9D8B030D-6E8A-4147-A177-3AD203B41FA5}">
                      <a16:colId xmlns:a16="http://schemas.microsoft.com/office/drawing/2014/main" val="20008"/>
                    </a:ext>
                  </a:extLst>
                </a:gridCol>
              </a:tblGrid>
              <a:tr h="51371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0"/>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1"/>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2"/>
                  </a:ext>
                </a:extLst>
              </a:tr>
              <a:tr h="544195">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2</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3"/>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r>
                        <a:rPr lang="en-US" altLang="zh-CN"/>
                        <a:t>1</a:t>
                      </a:r>
                    </a:p>
                  </a:txBody>
                  <a:tcPr>
                    <a:solidFill>
                      <a:srgbClr val="FFC000"/>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4"/>
                  </a:ext>
                </a:extLst>
              </a:tr>
              <a:tr h="54483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5"/>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extLst>
                  <a:ext uri="{0D108BD9-81ED-4DB2-BD59-A6C34878D82A}">
                    <a16:rowId xmlns:a16="http://schemas.microsoft.com/office/drawing/2014/main" val="10006"/>
                  </a:ext>
                </a:extLst>
              </a:tr>
              <a:tr h="543560">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dirty="0"/>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a:p>
                  </a:txBody>
                  <a:tcPr>
                    <a:solidFill>
                      <a:schemeClr val="accent1">
                        <a:lumMod val="60000"/>
                        <a:lumOff val="40000"/>
                      </a:schemeClr>
                    </a:solidFill>
                  </a:tcPr>
                </a:tc>
                <a:tc>
                  <a:txBody>
                    <a:bodyPr/>
                    <a:lstStyle/>
                    <a:p>
                      <a:pPr>
                        <a:buNone/>
                      </a:pPr>
                      <a:endParaRPr lang="zh-CN" altLang="en-US" dirty="0"/>
                    </a:p>
                  </a:txBody>
                  <a:tcPr>
                    <a:solidFill>
                      <a:schemeClr val="accent1">
                        <a:lumMod val="60000"/>
                        <a:lumOff val="40000"/>
                      </a:schemeClr>
                    </a:solidFill>
                  </a:tcPr>
                </a:tc>
                <a:extLst>
                  <a:ext uri="{0D108BD9-81ED-4DB2-BD59-A6C34878D82A}">
                    <a16:rowId xmlns:a16="http://schemas.microsoft.com/office/drawing/2014/main" val="10007"/>
                  </a:ext>
                </a:extLst>
              </a:tr>
            </a:tbl>
          </a:graphicData>
        </a:graphic>
      </p:graphicFrame>
      <p:sp>
        <p:nvSpPr>
          <p:cNvPr id="6" name="文本框 5"/>
          <p:cNvSpPr txBox="1"/>
          <p:nvPr/>
        </p:nvSpPr>
        <p:spPr>
          <a:xfrm>
            <a:off x="8461241" y="5420373"/>
            <a:ext cx="1839595" cy="461665"/>
          </a:xfrm>
          <a:prstGeom prst="rect">
            <a:avLst/>
          </a:prstGeom>
          <a:noFill/>
        </p:spPr>
        <p:txBody>
          <a:bodyPr wrap="square" rtlCol="0">
            <a:spAutoFit/>
          </a:bodyPr>
          <a:lstStyle/>
          <a:p>
            <a:r>
              <a:rPr lang="en-US" altLang="zh-CN" sz="2400" dirty="0" err="1"/>
              <a:t>prev</a:t>
            </a:r>
            <a:endParaRPr lang="en-US" altLang="zh-CN" sz="2400" dirty="0"/>
          </a:p>
        </p:txBody>
      </p:sp>
      <p:sp>
        <p:nvSpPr>
          <p:cNvPr id="7" name="文本框 6"/>
          <p:cNvSpPr txBox="1"/>
          <p:nvPr/>
        </p:nvSpPr>
        <p:spPr>
          <a:xfrm>
            <a:off x="2122170" y="5502910"/>
            <a:ext cx="1623695" cy="368300"/>
          </a:xfrm>
          <a:prstGeom prst="rect">
            <a:avLst/>
          </a:prstGeom>
          <a:noFill/>
        </p:spPr>
        <p:txBody>
          <a:bodyPr wrap="square" rtlCol="0">
            <a:spAutoFit/>
          </a:bodyPr>
          <a:lstStyle/>
          <a:p>
            <a:r>
              <a:rPr lang="zh-CN" altLang="en-US"/>
              <a:t>图片</a:t>
            </a:r>
            <a:r>
              <a:rPr lang="en-US" altLang="zh-CN"/>
              <a:t>1</a:t>
            </a:r>
          </a:p>
        </p:txBody>
      </p:sp>
      <p:sp>
        <p:nvSpPr>
          <p:cNvPr id="8" name="右箭头 7"/>
          <p:cNvSpPr/>
          <p:nvPr/>
        </p:nvSpPr>
        <p:spPr>
          <a:xfrm>
            <a:off x="5831205" y="3134360"/>
            <a:ext cx="483870" cy="581025"/>
          </a:xfrm>
          <a:prstGeom prst="rightArrow">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椭圆 8"/>
          <p:cNvSpPr/>
          <p:nvPr/>
        </p:nvSpPr>
        <p:spPr>
          <a:xfrm>
            <a:off x="2635885" y="3357880"/>
            <a:ext cx="186055" cy="171450"/>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椭圆 9"/>
          <p:cNvSpPr/>
          <p:nvPr/>
        </p:nvSpPr>
        <p:spPr>
          <a:xfrm>
            <a:off x="3843020" y="3053715"/>
            <a:ext cx="186055" cy="171450"/>
          </a:xfrm>
          <a:prstGeom prst="ellipse">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11" name="直接箭头连接符 10"/>
          <p:cNvCxnSpPr>
            <a:stCxn id="9" idx="4"/>
          </p:cNvCxnSpPr>
          <p:nvPr/>
        </p:nvCxnSpPr>
        <p:spPr>
          <a:xfrm flipH="1">
            <a:off x="1273175" y="3529330"/>
            <a:ext cx="1456055" cy="224155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12" name="直接箭头连接符 11"/>
          <p:cNvCxnSpPr>
            <a:stCxn id="10" idx="5"/>
          </p:cNvCxnSpPr>
          <p:nvPr/>
        </p:nvCxnSpPr>
        <p:spPr>
          <a:xfrm>
            <a:off x="4001770" y="3199765"/>
            <a:ext cx="823595" cy="271272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3" name="文本框 12"/>
          <p:cNvSpPr txBox="1"/>
          <p:nvPr/>
        </p:nvSpPr>
        <p:spPr>
          <a:xfrm>
            <a:off x="908050" y="5815330"/>
            <a:ext cx="998220" cy="368300"/>
          </a:xfrm>
          <a:prstGeom prst="rect">
            <a:avLst/>
          </a:prstGeom>
          <a:noFill/>
        </p:spPr>
        <p:txBody>
          <a:bodyPr wrap="square" rtlCol="0">
            <a:spAutoFit/>
          </a:bodyPr>
          <a:lstStyle/>
          <a:p>
            <a:r>
              <a:rPr lang="zh-CN" altLang="en-US"/>
              <a:t>人物</a:t>
            </a:r>
            <a:r>
              <a:rPr lang="en-US" altLang="zh-CN"/>
              <a:t>1</a:t>
            </a:r>
          </a:p>
        </p:txBody>
      </p:sp>
      <p:sp>
        <p:nvSpPr>
          <p:cNvPr id="14" name="文本框 13"/>
          <p:cNvSpPr txBox="1"/>
          <p:nvPr/>
        </p:nvSpPr>
        <p:spPr>
          <a:xfrm>
            <a:off x="4542790" y="5904865"/>
            <a:ext cx="878840" cy="368300"/>
          </a:xfrm>
          <a:prstGeom prst="rect">
            <a:avLst/>
          </a:prstGeom>
          <a:noFill/>
        </p:spPr>
        <p:txBody>
          <a:bodyPr wrap="square" rtlCol="0">
            <a:spAutoFit/>
          </a:bodyPr>
          <a:lstStyle/>
          <a:p>
            <a:r>
              <a:rPr lang="zh-CN" altLang="en-US"/>
              <a:t>人物</a:t>
            </a:r>
            <a:r>
              <a:rPr lang="en-US" altLang="zh-CN"/>
              <a:t>2</a:t>
            </a: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ODViY2JkMjU3NGYzZTEwMzZmMGFkZWViYmNkYWU3NDIifQ=="/>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7.xml><?xml version="1.0" encoding="utf-8"?>
<p:tagLst xmlns:a="http://schemas.openxmlformats.org/drawingml/2006/main" xmlns:r="http://schemas.openxmlformats.org/officeDocument/2006/relationships" xmlns:p="http://schemas.openxmlformats.org/presentationml/2006/main">
  <p:tag name="TABLE_ENDDRAG_ORIGIN_RECT" val="375*340"/>
  <p:tag name="TABLE_ENDDRAG_RECT" val="496*94*375*340"/>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520</TotalTime>
  <Words>958</Words>
  <Application>Microsoft Office PowerPoint</Application>
  <PresentationFormat>宽屏</PresentationFormat>
  <Paragraphs>145</Paragraphs>
  <Slides>25</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25</vt:i4>
      </vt:variant>
    </vt:vector>
  </HeadingPairs>
  <TitlesOfParts>
    <vt:vector size="31" baseType="lpstr">
      <vt:lpstr>微软雅黑</vt:lpstr>
      <vt:lpstr>Arial</vt:lpstr>
      <vt:lpstr>Calibri</vt:lpstr>
      <vt:lpstr>Times New Roman</vt:lpstr>
      <vt:lpstr>Wingdings</vt:lpstr>
      <vt:lpstr>WPS</vt:lpstr>
      <vt:lpstr>矩阵跟踪算法</vt:lpstr>
      <vt:lpstr>问题的提出：</vt:lpstr>
      <vt:lpstr>核心思路：</vt:lpstr>
      <vt:lpstr>基本假设：</vt:lpstr>
      <vt:lpstr>PowerPoint 演示文稿</vt:lpstr>
      <vt:lpstr>实例分析</vt:lpstr>
      <vt:lpstr>采集图像</vt:lpstr>
      <vt:lpstr>后端分析图像中人物位置信息并将图片数据网格化</vt:lpstr>
      <vt:lpstr>将图片中的人物位置信息及身份以矩阵形式进行记录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推理过程中的两个参数的影响</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LENOVO</dc:creator>
  <cp:lastModifiedBy>陆 艺炀</cp:lastModifiedBy>
  <cp:revision>185</cp:revision>
  <dcterms:created xsi:type="dcterms:W3CDTF">2019-06-19T02:08:00Z</dcterms:created>
  <dcterms:modified xsi:type="dcterms:W3CDTF">2024-04-14T10:12:37Z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2052-12.1.0.16417</vt:lpwstr>
  </property>
  <property fmtid="{D5CDD505-2E9C-101B-9397-08002B2CF9AE}" pid="3" name="ICV">
    <vt:lpwstr>EC4BD7378ADE44BC8DD58D3F405BD5F1_11</vt:lpwstr>
  </property>
</Properties>
</file>